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5"/>
  </p:notesMasterIdLst>
  <p:sldIdLst>
    <p:sldId id="314" r:id="rId2"/>
    <p:sldId id="261" r:id="rId3"/>
    <p:sldId id="313" r:id="rId4"/>
    <p:sldId id="343" r:id="rId5"/>
    <p:sldId id="348" r:id="rId6"/>
    <p:sldId id="282" r:id="rId7"/>
    <p:sldId id="297" r:id="rId8"/>
    <p:sldId id="349" r:id="rId9"/>
    <p:sldId id="276" r:id="rId10"/>
    <p:sldId id="279" r:id="rId11"/>
    <p:sldId id="337" r:id="rId12"/>
    <p:sldId id="350" r:id="rId13"/>
    <p:sldId id="351" r:id="rId14"/>
    <p:sldId id="280" r:id="rId15"/>
    <p:sldId id="298" r:id="rId16"/>
    <p:sldId id="323" r:id="rId17"/>
    <p:sldId id="299" r:id="rId18"/>
    <p:sldId id="273" r:id="rId19"/>
    <p:sldId id="352" r:id="rId20"/>
    <p:sldId id="301" r:id="rId21"/>
    <p:sldId id="275" r:id="rId22"/>
    <p:sldId id="277" r:id="rId23"/>
    <p:sldId id="347" r:id="rId2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FF"/>
    <a:srgbClr val="008000"/>
    <a:srgbClr val="F9F9FD"/>
    <a:srgbClr val="F6F8FC"/>
    <a:srgbClr val="00FF00"/>
    <a:srgbClr val="FF5050"/>
    <a:srgbClr val="EA6A00"/>
    <a:srgbClr val="8000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39" autoAdjust="0"/>
    <p:restoredTop sz="94664" autoAdjust="0"/>
  </p:normalViewPr>
  <p:slideViewPr>
    <p:cSldViewPr>
      <p:cViewPr varScale="1">
        <p:scale>
          <a:sx n="54" d="100"/>
          <a:sy n="54" d="100"/>
        </p:scale>
        <p:origin x="1181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6B9A5EE-363A-4363-BFA7-439665EE968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5D19E0-4B47-4E60-9528-ADF5CD96A90D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5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BB46581-9945-42CE-80C4-6480ACA7C1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8B97F-8F12-4D01-9E35-C5EFCA98A0C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27478-E7F8-4C0E-B2C0-288D596E893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D7FB9-5BF8-4DE8-8157-079522A4795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2E2CC8-A5A2-469E-8FA9-352B7AB7D7B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48F0A3-BEAC-4911-AEDB-C6C406A49EB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B0C12B-BD89-4A6A-A43C-D37C43C60E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C87EB5-BE7A-4AFE-B6F8-7A09B945DB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3391C-9232-4151-BAF7-5615B2E5ADA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6F2206-976F-4CE1-94EA-6C0AB8CF4D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21BA6CE-C901-4117-8E4D-4642DFB4858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4105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F17CBB3-C5ED-4839-98D0-EF9A6314C44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8" r:id="rId2"/>
    <p:sldLayoutId id="2147483690" r:id="rId3"/>
    <p:sldLayoutId id="2147483691" r:id="rId4"/>
    <p:sldLayoutId id="2147483692" r:id="rId5"/>
    <p:sldLayoutId id="2147483693" r:id="rId6"/>
    <p:sldLayoutId id="2147483687" r:id="rId7"/>
    <p:sldLayoutId id="2147483694" r:id="rId8"/>
    <p:sldLayoutId id="2147483695" r:id="rId9"/>
    <p:sldLayoutId id="2147483686" r:id="rId10"/>
    <p:sldLayoutId id="214748368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 descr="Diagonal hacia arriba clara"/>
          <p:cNvSpPr>
            <a:spLocks noGrp="1" noChangeArrowheads="1"/>
          </p:cNvSpPr>
          <p:nvPr>
            <p:ph idx="1"/>
          </p:nvPr>
        </p:nvSpPr>
        <p:spPr>
          <a:xfrm>
            <a:off x="395288" y="1000125"/>
            <a:ext cx="8507412" cy="5214938"/>
          </a:xfrm>
          <a:solidFill>
            <a:schemeClr val="bg1">
              <a:lumMod val="85000"/>
            </a:schemeClr>
          </a:solidFill>
          <a:ln>
            <a:solidFill>
              <a:schemeClr val="accent2"/>
            </a:solidFill>
          </a:ln>
        </p:spPr>
        <p:txBody>
          <a:bodyPr>
            <a:normAutofit fontScale="92500" lnSpcReduction="10000"/>
          </a:bodyPr>
          <a:lstStyle/>
          <a:p>
            <a:pPr marL="365760" indent="-256032" fontAlgn="auto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000" b="1" dirty="0"/>
              <a:t>METABOLISMO. </a:t>
            </a:r>
            <a:r>
              <a:rPr lang="es-ES" sz="2000" dirty="0"/>
              <a:t>Principales nutrientes de autótrofos y heterótrofos. Catabolismo. Anabolismo. </a:t>
            </a:r>
            <a:r>
              <a:rPr lang="es-ES" sz="2000" b="1" dirty="0"/>
              <a:t>ENZIMAS</a:t>
            </a:r>
            <a:r>
              <a:rPr lang="es-ES" sz="2000" dirty="0"/>
              <a:t>: Naturaleza Química. Propiedades Generales. Nomenclatura y Clasificación. Coenzimas y Grupos Prostéticos. </a:t>
            </a:r>
            <a:r>
              <a:rPr lang="es-ES" sz="2000" b="1" dirty="0"/>
              <a:t>Actividad Enzimática</a:t>
            </a:r>
            <a:r>
              <a:rPr lang="es-ES" sz="2000" dirty="0"/>
              <a:t>: Unidad de enzima- Actividad específica- Actividad molecular. </a:t>
            </a:r>
            <a:r>
              <a:rPr lang="es-ES_tradnl" sz="2000" b="1" dirty="0"/>
              <a:t>Conceptos de afinidad y </a:t>
            </a:r>
            <a:r>
              <a:rPr lang="es-ES_tradnl" sz="2000" b="1" dirty="0" err="1"/>
              <a:t>cooperatividad</a:t>
            </a:r>
            <a:r>
              <a:rPr lang="es-ES_tradnl" sz="2000" b="1" dirty="0"/>
              <a:t> enzimática. </a:t>
            </a:r>
            <a:r>
              <a:rPr lang="es-ES" sz="2000" b="1" dirty="0"/>
              <a:t>Factores que afectan la actividad </a:t>
            </a:r>
            <a:r>
              <a:rPr lang="es-ES" sz="2000" b="1" dirty="0" err="1"/>
              <a:t>enzimatica</a:t>
            </a:r>
            <a:r>
              <a:rPr lang="es-ES" sz="2000" b="1" dirty="0"/>
              <a:t>: </a:t>
            </a:r>
            <a:r>
              <a:rPr lang="es-ES" sz="2000" dirty="0"/>
              <a:t>pH, T, [S],</a:t>
            </a:r>
            <a:r>
              <a:rPr lang="es-ES_tradnl" sz="2000" dirty="0"/>
              <a:t> </a:t>
            </a:r>
            <a:r>
              <a:rPr lang="es-ES" sz="2000" dirty="0"/>
              <a:t>[Enzima]</a:t>
            </a:r>
            <a:r>
              <a:rPr lang="es-ES_tradnl" sz="2000" dirty="0"/>
              <a:t>. </a:t>
            </a:r>
            <a:r>
              <a:rPr lang="es-ES_tradnl" sz="2000" b="1" dirty="0">
                <a:solidFill>
                  <a:srgbClr val="FF0000"/>
                </a:solidFill>
              </a:rPr>
              <a:t>Inhibidores</a:t>
            </a:r>
            <a:r>
              <a:rPr lang="es-ES_tradnl" sz="2000" dirty="0">
                <a:solidFill>
                  <a:srgbClr val="FF0000"/>
                </a:solidFill>
              </a:rPr>
              <a:t> </a:t>
            </a:r>
            <a:r>
              <a:rPr lang="es-ES_tradnl" sz="2000" b="1" dirty="0">
                <a:solidFill>
                  <a:srgbClr val="FF0000"/>
                </a:solidFill>
              </a:rPr>
              <a:t>naturales de la actividad enzimática. Mecanismo de regulación metabólica:</a:t>
            </a:r>
            <a:r>
              <a:rPr lang="es-ES_tradnl" sz="2000" dirty="0">
                <a:solidFill>
                  <a:srgbClr val="FF0000"/>
                </a:solidFill>
              </a:rPr>
              <a:t> Inhibición y activación por sustrato, niveles enzimáticos, modulación de la actividad de enzimas. </a:t>
            </a:r>
            <a:r>
              <a:rPr lang="es-ES" sz="2000" b="1" dirty="0">
                <a:solidFill>
                  <a:srgbClr val="FF0000"/>
                </a:solidFill>
              </a:rPr>
              <a:t>Regulación Enzimática</a:t>
            </a:r>
            <a:r>
              <a:rPr lang="es-ES" sz="2000" dirty="0">
                <a:solidFill>
                  <a:srgbClr val="FF0000"/>
                </a:solidFill>
              </a:rPr>
              <a:t>: Enzimas </a:t>
            </a:r>
            <a:r>
              <a:rPr lang="es-ES" sz="2000" dirty="0" err="1">
                <a:solidFill>
                  <a:srgbClr val="FF0000"/>
                </a:solidFill>
              </a:rPr>
              <a:t>alostéricas</a:t>
            </a:r>
            <a:r>
              <a:rPr lang="es-ES" sz="2000" dirty="0">
                <a:solidFill>
                  <a:srgbClr val="FF0000"/>
                </a:solidFill>
              </a:rPr>
              <a:t> (propiedades y cinética). Modulación Covalente. </a:t>
            </a:r>
            <a:r>
              <a:rPr lang="es-ES" sz="2000" dirty="0" err="1">
                <a:solidFill>
                  <a:srgbClr val="FF0000"/>
                </a:solidFill>
              </a:rPr>
              <a:t>Zimógenos</a:t>
            </a:r>
            <a:r>
              <a:rPr lang="es-ES" sz="2000" dirty="0">
                <a:solidFill>
                  <a:srgbClr val="FF0000"/>
                </a:solidFill>
              </a:rPr>
              <a:t>. </a:t>
            </a:r>
            <a:r>
              <a:rPr lang="es-ES" sz="2000" b="1" dirty="0" err="1">
                <a:solidFill>
                  <a:srgbClr val="FF0000"/>
                </a:solidFill>
              </a:rPr>
              <a:t>Isoenzimas</a:t>
            </a:r>
            <a:r>
              <a:rPr lang="es-ES" sz="2000" b="1" dirty="0">
                <a:solidFill>
                  <a:srgbClr val="FF0000"/>
                </a:solidFill>
              </a:rPr>
              <a:t>: </a:t>
            </a:r>
            <a:r>
              <a:rPr lang="es-ES" sz="2000" dirty="0">
                <a:solidFill>
                  <a:srgbClr val="FF0000"/>
                </a:solidFill>
              </a:rPr>
              <a:t>Propiedades e importancia. </a:t>
            </a:r>
            <a:endParaRPr lang="es-PE" sz="2000" b="1" dirty="0">
              <a:solidFill>
                <a:srgbClr val="FF0000"/>
              </a:solidFill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1800" dirty="0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1438"/>
            <a:ext cx="8229600" cy="811212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600" dirty="0">
                <a:effectLst/>
              </a:rPr>
              <a:t>BOLILLA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54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2800" dirty="0">
                <a:solidFill>
                  <a:schemeClr val="tx1"/>
                </a:solidFill>
              </a:rPr>
              <a:t>CINETICA DE UNA ENZIMA ALOSTERICA</a:t>
            </a:r>
            <a:br>
              <a:rPr lang="es-ES" sz="2800" dirty="0">
                <a:solidFill>
                  <a:schemeClr val="tx1"/>
                </a:solidFill>
              </a:rPr>
            </a:br>
            <a:r>
              <a:rPr lang="es-ES" sz="2800" dirty="0">
                <a:solidFill>
                  <a:schemeClr val="tx1"/>
                </a:solidFill>
              </a:rPr>
              <a:t>Curva Sigmoidea</a:t>
            </a:r>
          </a:p>
        </p:txBody>
      </p:sp>
      <p:grpSp>
        <p:nvGrpSpPr>
          <p:cNvPr id="8" name="7 Grupo"/>
          <p:cNvGrpSpPr/>
          <p:nvPr/>
        </p:nvGrpSpPr>
        <p:grpSpPr>
          <a:xfrm>
            <a:off x="1455755" y="1193821"/>
            <a:ext cx="5616575" cy="5235575"/>
            <a:chOff x="1741488" y="1000125"/>
            <a:chExt cx="5616575" cy="5235575"/>
          </a:xfrm>
        </p:grpSpPr>
        <p:grpSp>
          <p:nvGrpSpPr>
            <p:cNvPr id="59394" name="Group 13"/>
            <p:cNvGrpSpPr>
              <a:grpSpLocks/>
            </p:cNvGrpSpPr>
            <p:nvPr/>
          </p:nvGrpSpPr>
          <p:grpSpPr bwMode="auto">
            <a:xfrm>
              <a:off x="1741488" y="1000125"/>
              <a:ext cx="5616575" cy="5235575"/>
              <a:chOff x="930" y="1022"/>
              <a:chExt cx="3538" cy="3298"/>
            </a:xfrm>
          </p:grpSpPr>
          <p:pic>
            <p:nvPicPr>
              <p:cNvPr id="59396" name="Picture 6" descr="fi11p33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930" y="1022"/>
                <a:ext cx="3538" cy="32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9397" name="Rectangle 10"/>
              <p:cNvSpPr>
                <a:spLocks noChangeArrowheads="1"/>
              </p:cNvSpPr>
              <p:nvPr/>
            </p:nvSpPr>
            <p:spPr bwMode="auto">
              <a:xfrm>
                <a:off x="1701" y="1979"/>
                <a:ext cx="816" cy="86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59398" name="Rectangle 11"/>
              <p:cNvSpPr>
                <a:spLocks noChangeArrowheads="1"/>
              </p:cNvSpPr>
              <p:nvPr/>
            </p:nvSpPr>
            <p:spPr bwMode="auto">
              <a:xfrm>
                <a:off x="3198" y="2069"/>
                <a:ext cx="816" cy="86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sp>
          <p:nvSpPr>
            <p:cNvPr id="7" name="6 Rectángulo"/>
            <p:cNvSpPr/>
            <p:nvPr/>
          </p:nvSpPr>
          <p:spPr>
            <a:xfrm>
              <a:off x="4214810" y="5286388"/>
              <a:ext cx="571504" cy="5715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ángulo 1"/>
          <p:cNvSpPr/>
          <p:nvPr/>
        </p:nvSpPr>
        <p:spPr>
          <a:xfrm>
            <a:off x="2555776" y="1340768"/>
            <a:ext cx="4392488" cy="406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>
          <a:xfrm>
            <a:off x="512762" y="122238"/>
            <a:ext cx="8229601" cy="1143000"/>
          </a:xfrm>
          <a:solidFill>
            <a:srgbClr val="92D05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PE" dirty="0">
                <a:solidFill>
                  <a:schemeClr val="accent6">
                    <a:lumMod val="50000"/>
                  </a:schemeClr>
                </a:solidFill>
              </a:rPr>
              <a:t>COOPERATIVIDAD</a:t>
            </a:r>
          </a:p>
        </p:txBody>
      </p:sp>
      <p:sp>
        <p:nvSpPr>
          <p:cNvPr id="6" name="5 Elipse"/>
          <p:cNvSpPr/>
          <p:nvPr/>
        </p:nvSpPr>
        <p:spPr>
          <a:xfrm>
            <a:off x="512762" y="1430894"/>
            <a:ext cx="1928813" cy="78581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sz="2000" b="1" dirty="0">
                <a:solidFill>
                  <a:schemeClr val="accent6">
                    <a:lumMod val="50000"/>
                  </a:schemeClr>
                </a:solidFill>
              </a:rPr>
              <a:t>POSITIVA</a:t>
            </a:r>
          </a:p>
        </p:txBody>
      </p:sp>
      <p:sp>
        <p:nvSpPr>
          <p:cNvPr id="8" name="7 Elipse"/>
          <p:cNvSpPr/>
          <p:nvPr/>
        </p:nvSpPr>
        <p:spPr>
          <a:xfrm>
            <a:off x="2771800" y="1323737"/>
            <a:ext cx="2928938" cy="100012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sz="2000" b="1" dirty="0">
                <a:solidFill>
                  <a:schemeClr val="accent6">
                    <a:lumMod val="50000"/>
                  </a:schemeClr>
                </a:solidFill>
              </a:rPr>
              <a:t>HOMOTROPICA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174" y="2498468"/>
            <a:ext cx="5328592" cy="328041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2665297"/>
            <a:ext cx="3159444" cy="29467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1331640" y="548680"/>
            <a:ext cx="6264696" cy="5937293"/>
            <a:chOff x="1331640" y="548680"/>
            <a:chExt cx="6264696" cy="5937293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1640" y="548680"/>
              <a:ext cx="6264696" cy="5937293"/>
            </a:xfrm>
            <a:prstGeom prst="rect">
              <a:avLst/>
            </a:prstGeom>
          </p:spPr>
        </p:pic>
        <p:sp>
          <p:nvSpPr>
            <p:cNvPr id="3" name="CuadroTexto 2"/>
            <p:cNvSpPr txBox="1"/>
            <p:nvPr/>
          </p:nvSpPr>
          <p:spPr>
            <a:xfrm>
              <a:off x="2555776" y="901169"/>
              <a:ext cx="4320480" cy="10156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sz="2000" dirty="0">
                  <a:solidFill>
                    <a:srgbClr val="0000FF"/>
                  </a:solidFill>
                  <a:latin typeface="Arial Rounded MT Bold" panose="020F0704030504030204" pitchFamily="34" charset="0"/>
                </a:rPr>
                <a:t>Enzimas que siguen la </a:t>
              </a:r>
              <a:r>
                <a:rPr lang="es-AR" sz="2000" dirty="0" err="1">
                  <a:solidFill>
                    <a:srgbClr val="0000FF"/>
                  </a:solidFill>
                  <a:latin typeface="Arial Rounded MT Bold" panose="020F0704030504030204" pitchFamily="34" charset="0"/>
                </a:rPr>
                <a:t>cinètica</a:t>
              </a:r>
              <a:r>
                <a:rPr lang="es-AR" sz="2000" dirty="0">
                  <a:solidFill>
                    <a:srgbClr val="0000FF"/>
                  </a:solidFill>
                  <a:latin typeface="Arial Rounded MT Bold" panose="020F0704030504030204" pitchFamily="34" charset="0"/>
                </a:rPr>
                <a:t> de </a:t>
              </a:r>
              <a:r>
                <a:rPr lang="es-AR" sz="2000" dirty="0" err="1">
                  <a:solidFill>
                    <a:srgbClr val="0000FF"/>
                  </a:solidFill>
                  <a:latin typeface="Arial Rounded MT Bold" panose="020F0704030504030204" pitchFamily="34" charset="0"/>
                </a:rPr>
                <a:t>Michaelis-Menten</a:t>
              </a:r>
              <a:r>
                <a:rPr lang="es-AR" sz="2000" dirty="0">
                  <a:solidFill>
                    <a:srgbClr val="0000FF"/>
                  </a:solidFill>
                  <a:latin typeface="Arial Rounded MT Bold" panose="020F0704030504030204" pitchFamily="34" charset="0"/>
                </a:rPr>
                <a:t> (</a:t>
              </a:r>
              <a:r>
                <a:rPr lang="es-AR" sz="2000" dirty="0" err="1">
                  <a:solidFill>
                    <a:srgbClr val="0000FF"/>
                  </a:solidFill>
                  <a:latin typeface="Arial Rounded MT Bold" panose="020F0704030504030204" pitchFamily="34" charset="0"/>
                </a:rPr>
                <a:t>Micaeliana</a:t>
              </a:r>
              <a:r>
                <a:rPr lang="es-AR" sz="2000" dirty="0">
                  <a:solidFill>
                    <a:srgbClr val="0000FF"/>
                  </a:solidFill>
                  <a:latin typeface="Arial Rounded MT Bold" panose="020F0704030504030204" pitchFamily="34" charset="0"/>
                </a:rPr>
                <a:t>) muestran una curva hiperbólica</a:t>
              </a:r>
              <a:r>
                <a:rPr lang="es-AR" dirty="0"/>
                <a:t>.</a:t>
              </a:r>
            </a:p>
          </p:txBody>
        </p:sp>
        <p:sp>
          <p:nvSpPr>
            <p:cNvPr id="4" name="CuadroTexto 3"/>
            <p:cNvSpPr txBox="1"/>
            <p:nvPr/>
          </p:nvSpPr>
          <p:spPr>
            <a:xfrm>
              <a:off x="4211960" y="5013176"/>
              <a:ext cx="3096344" cy="9596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s-AR" sz="2000" dirty="0">
                  <a:solidFill>
                    <a:srgbClr val="008000"/>
                  </a:solidFill>
                  <a:latin typeface="Arial Rounded MT Bold" panose="020F0704030504030204" pitchFamily="34" charset="0"/>
                </a:rPr>
                <a:t>Las enzimas </a:t>
              </a:r>
              <a:r>
                <a:rPr lang="es-AR" sz="2000" dirty="0" err="1">
                  <a:solidFill>
                    <a:srgbClr val="008000"/>
                  </a:solidFill>
                  <a:latin typeface="Arial Rounded MT Bold" panose="020F0704030504030204" pitchFamily="34" charset="0"/>
                </a:rPr>
                <a:t>alostéricas</a:t>
              </a:r>
              <a:r>
                <a:rPr lang="es-AR" sz="2000" dirty="0">
                  <a:solidFill>
                    <a:srgbClr val="008000"/>
                  </a:solidFill>
                  <a:latin typeface="Arial Rounded MT Bold" panose="020F0704030504030204" pitchFamily="34" charset="0"/>
                </a:rPr>
                <a:t> muestran una curva sigmoidea</a:t>
              </a:r>
              <a:endParaRPr lang="es-AR" sz="2000" dirty="0">
                <a:solidFill>
                  <a:srgbClr val="008000"/>
                </a:solidFill>
              </a:endParaRPr>
            </a:p>
          </p:txBody>
        </p:sp>
      </p:grpSp>
      <p:sp>
        <p:nvSpPr>
          <p:cNvPr id="6" name="CuadroTexto 5"/>
          <p:cNvSpPr txBox="1"/>
          <p:nvPr/>
        </p:nvSpPr>
        <p:spPr>
          <a:xfrm rot="16200000">
            <a:off x="523584" y="4669105"/>
            <a:ext cx="3024336" cy="4001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AR" sz="2000" dirty="0">
                <a:latin typeface="Arial Rounded MT Bold" panose="020F0704030504030204" pitchFamily="34" charset="0"/>
              </a:rPr>
              <a:t>Velocidad de reacción</a:t>
            </a:r>
            <a:endParaRPr lang="es-AR" sz="2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3851920" y="6042774"/>
            <a:ext cx="144016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AR" sz="2400" dirty="0">
                <a:latin typeface="Arial Rounded MT Bold" panose="020F0704030504030204" pitchFamily="34" charset="0"/>
              </a:rPr>
              <a:t>Sustrato</a:t>
            </a:r>
            <a:endParaRPr lang="es-AR" sz="2400" dirty="0"/>
          </a:p>
        </p:txBody>
      </p:sp>
    </p:spTree>
    <p:extLst>
      <p:ext uri="{BB962C8B-B14F-4D97-AF65-F5344CB8AC3E}">
        <p14:creationId xmlns:p14="http://schemas.microsoft.com/office/powerpoint/2010/main" val="3993885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>
                <a:solidFill>
                  <a:schemeClr val="bg1"/>
                </a:solidFill>
              </a:rPr>
              <a:t>Regulación </a:t>
            </a:r>
            <a:r>
              <a:rPr lang="es-ES" sz="3200" dirty="0" err="1">
                <a:solidFill>
                  <a:schemeClr val="bg1"/>
                </a:solidFill>
              </a:rPr>
              <a:t>allostérica</a:t>
            </a:r>
            <a:endParaRPr lang="es-ES" sz="3200" i="1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239" y="1628800"/>
            <a:ext cx="7185522" cy="443536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779912" y="566124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 dirty="0">
                <a:solidFill>
                  <a:schemeClr val="bg1"/>
                </a:solidFill>
              </a:rPr>
              <a:t>X</a:t>
            </a:r>
          </a:p>
        </p:txBody>
      </p:sp>
      <p:cxnSp>
        <p:nvCxnSpPr>
          <p:cNvPr id="7" name="Conector recto 6"/>
          <p:cNvCxnSpPr/>
          <p:nvPr/>
        </p:nvCxnSpPr>
        <p:spPr>
          <a:xfrm flipV="1">
            <a:off x="3974837" y="4365104"/>
            <a:ext cx="0" cy="1526976"/>
          </a:xfrm>
          <a:prstGeom prst="line">
            <a:avLst/>
          </a:pr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Conector recto 13"/>
          <p:cNvCxnSpPr>
            <a:cxnSpLocks/>
          </p:cNvCxnSpPr>
          <p:nvPr/>
        </p:nvCxnSpPr>
        <p:spPr>
          <a:xfrm>
            <a:off x="1403648" y="4365104"/>
            <a:ext cx="2579573" cy="8384"/>
          </a:xfrm>
          <a:prstGeom prst="line">
            <a:avLst/>
          </a:pr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Conector recto 16"/>
          <p:cNvCxnSpPr>
            <a:cxnSpLocks/>
          </p:cNvCxnSpPr>
          <p:nvPr/>
        </p:nvCxnSpPr>
        <p:spPr>
          <a:xfrm>
            <a:off x="1403648" y="2492896"/>
            <a:ext cx="2579573" cy="8384"/>
          </a:xfrm>
          <a:prstGeom prst="line">
            <a:avLst/>
          </a:prstGeom>
          <a:ln w="38100">
            <a:solidFill>
              <a:srgbClr val="0000CC"/>
            </a:solidFill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Conector recto 17"/>
          <p:cNvCxnSpPr>
            <a:cxnSpLocks/>
          </p:cNvCxnSpPr>
          <p:nvPr/>
        </p:nvCxnSpPr>
        <p:spPr>
          <a:xfrm>
            <a:off x="1403648" y="5508848"/>
            <a:ext cx="2579573" cy="8384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1979712" y="2792291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rgbClr val="0000FF"/>
                </a:solidFill>
              </a:rPr>
              <a:t>Modulador (+)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4352662" y="4790448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rgbClr val="FF0000"/>
                </a:solidFill>
              </a:rPr>
              <a:t>Modulador (-)</a:t>
            </a:r>
          </a:p>
        </p:txBody>
      </p:sp>
    </p:spTree>
    <p:extLst>
      <p:ext uri="{BB962C8B-B14F-4D97-AF65-F5344CB8AC3E}">
        <p14:creationId xmlns:p14="http://schemas.microsoft.com/office/powerpoint/2010/main" val="34946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10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086225"/>
          </a:xfrm>
          <a:solidFill>
            <a:schemeClr val="bg1">
              <a:lumMod val="85000"/>
            </a:schemeClr>
          </a:solidFill>
        </p:spPr>
        <p:txBody>
          <a:bodyPr>
            <a:normAutofit fontScale="92500"/>
          </a:bodyPr>
          <a:lstStyle/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i="1" dirty="0" err="1"/>
              <a:t>Hexoquinasa</a:t>
            </a:r>
            <a:r>
              <a:rPr lang="es-ES" sz="2400" b="1" i="1" dirty="0"/>
              <a:t>, </a:t>
            </a:r>
            <a:r>
              <a:rPr lang="es-ES" sz="2400" b="1" i="1" dirty="0" err="1"/>
              <a:t>Fosfofructoquinasa</a:t>
            </a:r>
            <a:r>
              <a:rPr lang="es-ES" sz="2400" b="1" dirty="0"/>
              <a:t> </a:t>
            </a:r>
            <a:r>
              <a:rPr lang="es-ES" sz="2400" b="1" i="1" dirty="0"/>
              <a:t>y </a:t>
            </a:r>
            <a:r>
              <a:rPr lang="es-ES" sz="2400" b="1" i="1" dirty="0" err="1"/>
              <a:t>Piruvato</a:t>
            </a:r>
            <a:r>
              <a:rPr lang="es-ES" sz="2400" b="1" i="1" dirty="0"/>
              <a:t> Quinasa</a:t>
            </a:r>
            <a:r>
              <a:rPr lang="es-ES" sz="2400" b="1" dirty="0"/>
              <a:t>                                                    						</a:t>
            </a:r>
            <a:r>
              <a:rPr lang="es-ES" sz="2400" b="1" dirty="0">
                <a:solidFill>
                  <a:schemeClr val="accent2"/>
                </a:solidFill>
              </a:rPr>
              <a:t>Vía </a:t>
            </a:r>
            <a:r>
              <a:rPr lang="es-ES" sz="2400" b="1" dirty="0" err="1">
                <a:solidFill>
                  <a:schemeClr val="accent2"/>
                </a:solidFill>
              </a:rPr>
              <a:t>glicolítica</a:t>
            </a:r>
            <a:endParaRPr lang="es-ES" sz="2400" b="1" dirty="0">
              <a:solidFill>
                <a:schemeClr val="accent2"/>
              </a:solidFill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2400" b="1" dirty="0">
              <a:solidFill>
                <a:schemeClr val="accent2"/>
              </a:solidFill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i="1" dirty="0" err="1"/>
              <a:t>AcetilCoA</a:t>
            </a:r>
            <a:r>
              <a:rPr lang="es-ES" sz="2400" b="1" i="1" dirty="0"/>
              <a:t> </a:t>
            </a:r>
            <a:r>
              <a:rPr lang="es-ES" sz="2400" b="1" i="1" dirty="0" err="1"/>
              <a:t>carboxilasa</a:t>
            </a:r>
            <a:r>
              <a:rPr lang="es-ES" sz="2400" b="1" dirty="0"/>
              <a:t>                    </a:t>
            </a:r>
            <a:r>
              <a:rPr lang="es-ES" sz="2400" b="1" dirty="0">
                <a:solidFill>
                  <a:schemeClr val="accent2"/>
                </a:solidFill>
              </a:rPr>
              <a:t>Biosíntesis de lípidos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2400" b="1" dirty="0">
              <a:solidFill>
                <a:schemeClr val="accent2"/>
              </a:solidFill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i="1" dirty="0" err="1"/>
              <a:t>Aspartato</a:t>
            </a:r>
            <a:r>
              <a:rPr lang="es-ES" sz="2400" b="1" i="1" dirty="0"/>
              <a:t> </a:t>
            </a:r>
            <a:r>
              <a:rPr lang="es-ES" sz="2400" b="1" i="1" dirty="0" err="1"/>
              <a:t>Transcarbamilasa</a:t>
            </a:r>
            <a:r>
              <a:rPr lang="es-ES" sz="2400" b="1" dirty="0"/>
              <a:t>          </a:t>
            </a:r>
            <a:r>
              <a:rPr lang="es-ES" sz="2400" b="1" dirty="0">
                <a:solidFill>
                  <a:schemeClr val="accent2"/>
                </a:solidFill>
              </a:rPr>
              <a:t>Biosíntesis de nucleó-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b="1" dirty="0">
                <a:solidFill>
                  <a:schemeClr val="accent2"/>
                </a:solidFill>
              </a:rPr>
              <a:t>                                                          </a:t>
            </a:r>
            <a:r>
              <a:rPr lang="es-ES" sz="2400" b="1" dirty="0" err="1">
                <a:solidFill>
                  <a:schemeClr val="accent2"/>
                </a:solidFill>
              </a:rPr>
              <a:t>tidos</a:t>
            </a:r>
            <a:r>
              <a:rPr lang="es-ES" sz="2400" b="1" dirty="0">
                <a:solidFill>
                  <a:schemeClr val="accent2"/>
                </a:solidFill>
              </a:rPr>
              <a:t> </a:t>
            </a:r>
            <a:r>
              <a:rPr lang="es-ES" sz="2400" b="1" dirty="0" err="1">
                <a:solidFill>
                  <a:schemeClr val="accent2"/>
                </a:solidFill>
              </a:rPr>
              <a:t>pirimidínicos</a:t>
            </a:r>
            <a:endParaRPr lang="es-ES" sz="2400" b="1" dirty="0">
              <a:solidFill>
                <a:schemeClr val="accent2"/>
              </a:solidFill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i="1" dirty="0" err="1"/>
              <a:t>Glutamato</a:t>
            </a:r>
            <a:r>
              <a:rPr lang="es-ES" sz="2400" b="1" i="1" dirty="0"/>
              <a:t> Deshidrogenasa</a:t>
            </a:r>
            <a:r>
              <a:rPr lang="es-ES" sz="2400" b="1" dirty="0"/>
              <a:t>                </a:t>
            </a:r>
            <a:r>
              <a:rPr lang="es-ES" sz="2400" b="1" dirty="0">
                <a:solidFill>
                  <a:schemeClr val="accent2"/>
                </a:solidFill>
              </a:rPr>
              <a:t>Degradación de  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b="1" dirty="0">
                <a:solidFill>
                  <a:schemeClr val="accent2"/>
                </a:solidFill>
              </a:rPr>
              <a:t>                                                                    aminoácidos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i="1" dirty="0"/>
              <a:t>Citrato </a:t>
            </a:r>
            <a:r>
              <a:rPr lang="es-ES" sz="2400" b="1" i="1" dirty="0" err="1"/>
              <a:t>sintasa</a:t>
            </a:r>
            <a:r>
              <a:rPr lang="es-ES" sz="2400" b="1" i="1" dirty="0"/>
              <a:t>, </a:t>
            </a:r>
            <a:r>
              <a:rPr lang="es-ES" sz="2400" b="1" i="1" dirty="0" err="1"/>
              <a:t>isocitrato</a:t>
            </a:r>
            <a:r>
              <a:rPr lang="es-ES" sz="2400" b="1" i="1" dirty="0"/>
              <a:t> y a-</a:t>
            </a:r>
            <a:r>
              <a:rPr lang="es-ES" sz="2400" b="1" i="1" dirty="0" err="1"/>
              <a:t>cetoglutarato</a:t>
            </a:r>
            <a:r>
              <a:rPr lang="es-ES" sz="2400" b="1" i="1" dirty="0"/>
              <a:t> deshidrogenasas                                    </a:t>
            </a:r>
            <a:r>
              <a:rPr lang="es-ES" sz="2400" b="1" dirty="0">
                <a:solidFill>
                  <a:schemeClr val="accent2"/>
                </a:solidFill>
              </a:rPr>
              <a:t>Ciclo de </a:t>
            </a:r>
            <a:r>
              <a:rPr lang="es-ES" sz="2400" b="1" dirty="0" err="1">
                <a:solidFill>
                  <a:schemeClr val="accent2"/>
                </a:solidFill>
              </a:rPr>
              <a:t>Krebs</a:t>
            </a:r>
            <a:endParaRPr lang="es-ES" sz="2400" b="1" dirty="0">
              <a:solidFill>
                <a:schemeClr val="accent2"/>
              </a:solidFill>
            </a:endParaRPr>
          </a:p>
        </p:txBody>
      </p:sp>
      <p:sp>
        <p:nvSpPr>
          <p:cNvPr id="53250" name="Rectangle 6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600">
                <a:solidFill>
                  <a:schemeClr val="tx1"/>
                </a:solidFill>
              </a:rPr>
              <a:t>EJEMPLOS DE ENZIMAS ALOSTERICAS</a:t>
            </a:r>
          </a:p>
        </p:txBody>
      </p:sp>
      <p:sp>
        <p:nvSpPr>
          <p:cNvPr id="61444" name="Text Box 7"/>
          <p:cNvSpPr txBox="1">
            <a:spLocks noChangeArrowheads="1"/>
          </p:cNvSpPr>
          <p:nvPr/>
        </p:nvSpPr>
        <p:spPr bwMode="auto">
          <a:xfrm>
            <a:off x="900113" y="3716338"/>
            <a:ext cx="59769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81013" y="244476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600">
                <a:solidFill>
                  <a:schemeClr val="bg1"/>
                </a:solidFill>
              </a:rPr>
              <a:t>REGULACION POR MODIFICACION COVALENTE</a:t>
            </a:r>
          </a:p>
        </p:txBody>
      </p:sp>
      <p:pic>
        <p:nvPicPr>
          <p:cNvPr id="62466" name="Picture 10" descr="fi12p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8000" contrast="-16000"/>
          </a:blip>
          <a:srcRect r="25163" b="82422"/>
          <a:stretch>
            <a:fillRect/>
          </a:stretch>
        </p:blipFill>
        <p:spPr>
          <a:xfrm>
            <a:off x="683568" y="4117181"/>
            <a:ext cx="5043487" cy="2081213"/>
          </a:xfrm>
          <a:noFill/>
        </p:spPr>
      </p:pic>
      <p:sp>
        <p:nvSpPr>
          <p:cNvPr id="62468" name="Text Box 12"/>
          <p:cNvSpPr txBox="1">
            <a:spLocks noChangeArrowheads="1"/>
          </p:cNvSpPr>
          <p:nvPr/>
        </p:nvSpPr>
        <p:spPr bwMode="auto">
          <a:xfrm>
            <a:off x="6516688" y="4221163"/>
            <a:ext cx="1928812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 dirty="0"/>
              <a:t>Fosforilación</a:t>
            </a:r>
          </a:p>
        </p:txBody>
      </p:sp>
      <p:sp>
        <p:nvSpPr>
          <p:cNvPr id="62469" name="Text Box 14"/>
          <p:cNvSpPr txBox="1">
            <a:spLocks noChangeArrowheads="1"/>
          </p:cNvSpPr>
          <p:nvPr/>
        </p:nvSpPr>
        <p:spPr bwMode="auto">
          <a:xfrm>
            <a:off x="6156325" y="5661025"/>
            <a:ext cx="266382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 dirty="0"/>
              <a:t>ADP-</a:t>
            </a:r>
            <a:r>
              <a:rPr lang="es-ES" sz="2000" b="1" dirty="0" err="1"/>
              <a:t>Ribosilación</a:t>
            </a:r>
            <a:endParaRPr lang="es-ES" sz="2000" b="1" dirty="0"/>
          </a:p>
        </p:txBody>
      </p:sp>
      <p:sp>
        <p:nvSpPr>
          <p:cNvPr id="62471" name="Text Box 13"/>
          <p:cNvSpPr txBox="1">
            <a:spLocks noChangeArrowheads="1"/>
          </p:cNvSpPr>
          <p:nvPr/>
        </p:nvSpPr>
        <p:spPr bwMode="auto">
          <a:xfrm>
            <a:off x="6328569" y="4899124"/>
            <a:ext cx="230505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 dirty="0" err="1"/>
              <a:t>Adenilación</a:t>
            </a:r>
            <a:endParaRPr lang="es-ES" sz="2000" b="1" dirty="0"/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179388" y="1557338"/>
            <a:ext cx="8713787" cy="2308324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AR" sz="2400" b="1" dirty="0">
                <a:solidFill>
                  <a:srgbClr val="800000"/>
                </a:solidFill>
              </a:rPr>
              <a:t>Por </a:t>
            </a:r>
            <a:r>
              <a:rPr lang="es-AR" sz="2400" b="1" dirty="0" err="1">
                <a:solidFill>
                  <a:srgbClr val="800000"/>
                </a:solidFill>
              </a:rPr>
              <a:t>union</a:t>
            </a:r>
            <a:r>
              <a:rPr lang="es-AR" sz="2400" b="1" dirty="0">
                <a:solidFill>
                  <a:srgbClr val="800000"/>
                </a:solidFill>
              </a:rPr>
              <a:t> covalente de grupos (fosfatos, </a:t>
            </a:r>
            <a:r>
              <a:rPr lang="es-AR" sz="2400" b="1" dirty="0" err="1">
                <a:solidFill>
                  <a:srgbClr val="800000"/>
                </a:solidFill>
              </a:rPr>
              <a:t>adenilatos</a:t>
            </a:r>
            <a:r>
              <a:rPr lang="es-AR" sz="2400" b="1" dirty="0">
                <a:solidFill>
                  <a:srgbClr val="800000"/>
                </a:solidFill>
              </a:rPr>
              <a:t>, etc.)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AR" sz="2400" b="1" dirty="0">
                <a:solidFill>
                  <a:srgbClr val="800000"/>
                </a:solidFill>
              </a:rPr>
              <a:t>Intervienen enzimas: quinasas, fosfatasas, </a:t>
            </a:r>
            <a:r>
              <a:rPr lang="es-AR" sz="2400" b="1" dirty="0" err="1">
                <a:solidFill>
                  <a:srgbClr val="800000"/>
                </a:solidFill>
              </a:rPr>
              <a:t>adenil</a:t>
            </a:r>
            <a:r>
              <a:rPr lang="es-AR" sz="2400" b="1" dirty="0">
                <a:solidFill>
                  <a:srgbClr val="800000"/>
                </a:solidFill>
              </a:rPr>
              <a:t> </a:t>
            </a:r>
            <a:r>
              <a:rPr lang="es-AR" sz="2400" b="1" dirty="0" err="1">
                <a:solidFill>
                  <a:srgbClr val="800000"/>
                </a:solidFill>
              </a:rPr>
              <a:t>transferasas</a:t>
            </a:r>
            <a:r>
              <a:rPr lang="es-AR" sz="2400" b="1" dirty="0">
                <a:solidFill>
                  <a:srgbClr val="800000"/>
                </a:solidFill>
              </a:rPr>
              <a:t>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AR" sz="2400" b="1" dirty="0">
                <a:solidFill>
                  <a:srgbClr val="800000"/>
                </a:solidFill>
              </a:rPr>
              <a:t>La unión del grupo puede activar o inhibir la enzima por un cambio conformacional</a:t>
            </a:r>
            <a:endParaRPr lang="es-ES" sz="2400" b="1" dirty="0">
              <a:solidFill>
                <a:srgbClr val="800000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015956" y="435581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>
                <a:solidFill>
                  <a:srgbClr val="FF0000"/>
                </a:solidFill>
              </a:rPr>
              <a:t>Quinasa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4000">
                <a:solidFill>
                  <a:schemeClr val="tx1"/>
                </a:solidFill>
              </a:rPr>
              <a:t>Ejemplo de regulación covalente</a:t>
            </a:r>
          </a:p>
        </p:txBody>
      </p:sp>
      <p:graphicFrame>
        <p:nvGraphicFramePr>
          <p:cNvPr id="35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9685158"/>
              </p:ext>
            </p:extLst>
          </p:nvPr>
        </p:nvGraphicFramePr>
        <p:xfrm>
          <a:off x="36413" y="1957462"/>
          <a:ext cx="1390284" cy="1012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Document" r:id="rId3" imgW="1066746" imgH="777305" progId="ChemWindow.Document">
                  <p:embed/>
                </p:oleObj>
              </mc:Choice>
              <mc:Fallback>
                <p:oleObj name="Document" r:id="rId3" imgW="1066746" imgH="777305" progId="ChemWindow.Document">
                  <p:embed/>
                  <p:pic>
                    <p:nvPicPr>
                      <p:cNvPr id="15369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13" y="1957462"/>
                        <a:ext cx="1390284" cy="1012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 Box 30"/>
          <p:cNvSpPr txBox="1">
            <a:spLocks noChangeArrowheads="1"/>
          </p:cNvSpPr>
          <p:nvPr/>
        </p:nvSpPr>
        <p:spPr bwMode="auto">
          <a:xfrm>
            <a:off x="327557" y="2884425"/>
            <a:ext cx="9701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s-ES_tradnl" altLang="es-AR" sz="2400" dirty="0" err="1">
                <a:solidFill>
                  <a:srgbClr val="0099CC"/>
                </a:solidFill>
                <a:latin typeface="Times New Roman" panose="02020603050405020304" pitchFamily="18" charset="0"/>
                <a:cs typeface="+mn-cs"/>
              </a:rPr>
              <a:t>Serina</a:t>
            </a:r>
            <a:endParaRPr lang="es-ES_tradnl" altLang="es-AR" sz="2400" dirty="0">
              <a:solidFill>
                <a:srgbClr val="0099CC"/>
              </a:solidFill>
              <a:latin typeface="Times New Roman" panose="02020603050405020304" pitchFamily="18" charset="0"/>
              <a:cs typeface="+mn-cs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1259210" y="2054225"/>
            <a:ext cx="7561262" cy="4470400"/>
            <a:chOff x="1259210" y="2054225"/>
            <a:chExt cx="7561262" cy="4470400"/>
          </a:xfrm>
        </p:grpSpPr>
        <p:sp>
          <p:nvSpPr>
            <p:cNvPr id="63491" name="Line 5"/>
            <p:cNvSpPr>
              <a:spLocks noChangeShapeType="1"/>
            </p:cNvSpPr>
            <p:nvPr/>
          </p:nvSpPr>
          <p:spPr bwMode="auto">
            <a:xfrm>
              <a:off x="3546797" y="2805113"/>
              <a:ext cx="1143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" name="Group 49"/>
            <p:cNvGrpSpPr>
              <a:grpSpLocks/>
            </p:cNvGrpSpPr>
            <p:nvPr/>
          </p:nvGrpSpPr>
          <p:grpSpPr bwMode="auto">
            <a:xfrm>
              <a:off x="1259210" y="2054225"/>
              <a:ext cx="7561262" cy="4470400"/>
              <a:chOff x="431" y="1253"/>
              <a:chExt cx="4763" cy="2816"/>
            </a:xfrm>
          </p:grpSpPr>
          <p:grpSp>
            <p:nvGrpSpPr>
              <p:cNvPr id="63493" name="Group 47"/>
              <p:cNvGrpSpPr>
                <a:grpSpLocks/>
              </p:cNvGrpSpPr>
              <p:nvPr/>
            </p:nvGrpSpPr>
            <p:grpSpPr bwMode="auto">
              <a:xfrm>
                <a:off x="2517" y="1888"/>
                <a:ext cx="1905" cy="1361"/>
                <a:chOff x="2517" y="1888"/>
                <a:chExt cx="1905" cy="1361"/>
              </a:xfrm>
            </p:grpSpPr>
            <p:sp>
              <p:nvSpPr>
                <p:cNvPr id="63519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3288" y="1888"/>
                  <a:ext cx="0" cy="1361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520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3379" y="2432"/>
                  <a:ext cx="1043" cy="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MX" sz="2000" b="1" i="1">
                      <a:cs typeface="Times New Roman" pitchFamily="18" charset="0"/>
                    </a:rPr>
                    <a:t>Fosforilasa fosfatasa</a:t>
                  </a:r>
                  <a:endParaRPr lang="es-MX" sz="2000" b="1"/>
                </a:p>
              </p:txBody>
            </p:sp>
            <p:sp>
              <p:nvSpPr>
                <p:cNvPr id="63521" name="AutoShape 12"/>
                <p:cNvSpPr>
                  <a:spLocks noChangeArrowheads="1"/>
                </p:cNvSpPr>
                <p:nvPr/>
              </p:nvSpPr>
              <p:spPr bwMode="auto">
                <a:xfrm rot="-5547786">
                  <a:off x="2774" y="2629"/>
                  <a:ext cx="677" cy="283"/>
                </a:xfrm>
                <a:prstGeom prst="curvedUpArrow">
                  <a:avLst>
                    <a:gd name="adj1" fmla="val 47845"/>
                    <a:gd name="adj2" fmla="val 95689"/>
                    <a:gd name="adj3" fmla="val 33333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3522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517" y="2409"/>
                  <a:ext cx="533" cy="6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54000" tIns="118800"/>
                <a:lstStyle/>
                <a:p>
                  <a:r>
                    <a:rPr lang="es-ES" sz="2000" b="1">
                      <a:cs typeface="Times New Roman" pitchFamily="18" charset="0"/>
                    </a:rPr>
                    <a:t>  2 Pi</a:t>
                  </a:r>
                </a:p>
                <a:p>
                  <a:endParaRPr lang="es-ES" sz="2000" b="1"/>
                </a:p>
                <a:p>
                  <a:pPr eaLnBrk="0" hangingPunct="0"/>
                  <a:r>
                    <a:rPr lang="es-ES" sz="2000" b="1">
                      <a:cs typeface="Times New Roman" pitchFamily="18" charset="0"/>
                    </a:rPr>
                    <a:t>2 H</a:t>
                  </a:r>
                  <a:r>
                    <a:rPr lang="es-ES" sz="2000" b="1" baseline="-30000">
                      <a:cs typeface="Times New Roman" pitchFamily="18" charset="0"/>
                    </a:rPr>
                    <a:t>2</a:t>
                  </a:r>
                  <a:r>
                    <a:rPr lang="es-ES" sz="2000" b="1">
                      <a:cs typeface="Times New Roman" pitchFamily="18" charset="0"/>
                    </a:rPr>
                    <a:t>O</a:t>
                  </a:r>
                  <a:endParaRPr lang="es-ES" sz="2000" b="1"/>
                </a:p>
              </p:txBody>
            </p:sp>
          </p:grpSp>
          <p:grpSp>
            <p:nvGrpSpPr>
              <p:cNvPr id="63494" name="Group 48"/>
              <p:cNvGrpSpPr>
                <a:grpSpLocks/>
              </p:cNvGrpSpPr>
              <p:nvPr/>
            </p:nvGrpSpPr>
            <p:grpSpPr bwMode="auto">
              <a:xfrm>
                <a:off x="608" y="1888"/>
                <a:ext cx="1863" cy="1361"/>
                <a:chOff x="608" y="1888"/>
                <a:chExt cx="1863" cy="1361"/>
              </a:xfrm>
            </p:grpSpPr>
            <p:sp>
              <p:nvSpPr>
                <p:cNvPr id="63515" name="Line 26"/>
                <p:cNvSpPr>
                  <a:spLocks noChangeShapeType="1"/>
                </p:cNvSpPr>
                <p:nvPr/>
              </p:nvSpPr>
              <p:spPr bwMode="auto">
                <a:xfrm>
                  <a:off x="1610" y="1888"/>
                  <a:ext cx="0" cy="1361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516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608" y="2387"/>
                  <a:ext cx="1047" cy="3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2000" b="1" i="1">
                      <a:cs typeface="Times New Roman" pitchFamily="18" charset="0"/>
                    </a:rPr>
                    <a:t>Fosforilasa</a:t>
                  </a:r>
                  <a:endParaRPr lang="es-ES" sz="2000" b="1"/>
                </a:p>
                <a:p>
                  <a:pPr eaLnBrk="0" hangingPunct="0"/>
                  <a:r>
                    <a:rPr lang="es-MX" sz="2000" b="1" i="1">
                      <a:cs typeface="Times New Roman" pitchFamily="18" charset="0"/>
                    </a:rPr>
                    <a:t>quinasa</a:t>
                  </a:r>
                  <a:endParaRPr lang="es-MX" sz="2000" b="1"/>
                </a:p>
              </p:txBody>
            </p:sp>
            <p:sp>
              <p:nvSpPr>
                <p:cNvPr id="63517" name="AutoShape 10"/>
                <p:cNvSpPr>
                  <a:spLocks noChangeArrowheads="1"/>
                </p:cNvSpPr>
                <p:nvPr/>
              </p:nvSpPr>
              <p:spPr bwMode="auto">
                <a:xfrm>
                  <a:off x="1658" y="2432"/>
                  <a:ext cx="224" cy="725"/>
                </a:xfrm>
                <a:prstGeom prst="curvedRightArrow">
                  <a:avLst>
                    <a:gd name="adj1" fmla="val 64732"/>
                    <a:gd name="adj2" fmla="val 129464"/>
                    <a:gd name="adj3" fmla="val 33333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3518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882" y="2478"/>
                  <a:ext cx="589" cy="5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MX" sz="2000" b="1">
                      <a:cs typeface="Times New Roman" pitchFamily="18" charset="0"/>
                    </a:rPr>
                    <a:t>ATP</a:t>
                  </a:r>
                </a:p>
                <a:p>
                  <a:endParaRPr lang="es-ES" sz="2000" b="1"/>
                </a:p>
                <a:p>
                  <a:pPr eaLnBrk="0" hangingPunct="0"/>
                  <a:r>
                    <a:rPr lang="es-MX" sz="2000" b="1">
                      <a:cs typeface="Times New Roman" pitchFamily="18" charset="0"/>
                    </a:rPr>
                    <a:t>ADP</a:t>
                  </a:r>
                  <a:endParaRPr lang="es-MX" sz="2000" b="1"/>
                </a:p>
              </p:txBody>
            </p:sp>
          </p:grpSp>
          <p:sp>
            <p:nvSpPr>
              <p:cNvPr id="63495" name="Text Box 40"/>
              <p:cNvSpPr txBox="1">
                <a:spLocks noChangeArrowheads="1"/>
              </p:cNvSpPr>
              <p:nvPr/>
            </p:nvSpPr>
            <p:spPr bwMode="auto">
              <a:xfrm>
                <a:off x="1905" y="1766"/>
                <a:ext cx="11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just" eaLnBrk="0" hangingPunct="0"/>
                <a:r>
                  <a:rPr lang="es-MX" b="1" i="1"/>
                  <a:t>Fosforilasa b</a:t>
                </a:r>
                <a:endParaRPr lang="es-ES" b="1"/>
              </a:p>
            </p:txBody>
          </p:sp>
          <p:grpSp>
            <p:nvGrpSpPr>
              <p:cNvPr id="63496" name="Group 46"/>
              <p:cNvGrpSpPr>
                <a:grpSpLocks/>
              </p:cNvGrpSpPr>
              <p:nvPr/>
            </p:nvGrpSpPr>
            <p:grpSpPr bwMode="auto">
              <a:xfrm>
                <a:off x="431" y="3294"/>
                <a:ext cx="3949" cy="775"/>
                <a:chOff x="431" y="3294"/>
                <a:chExt cx="3949" cy="775"/>
              </a:xfrm>
            </p:grpSpPr>
            <p:sp>
              <p:nvSpPr>
                <p:cNvPr id="63506" name="Line 23"/>
                <p:cNvSpPr>
                  <a:spLocks noChangeShapeType="1"/>
                </p:cNvSpPr>
                <p:nvPr/>
              </p:nvSpPr>
              <p:spPr bwMode="auto">
                <a:xfrm>
                  <a:off x="3243" y="3566"/>
                  <a:ext cx="106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507" name="Oval 22"/>
                <p:cNvSpPr>
                  <a:spLocks noChangeArrowheads="1"/>
                </p:cNvSpPr>
                <p:nvPr/>
              </p:nvSpPr>
              <p:spPr bwMode="auto">
                <a:xfrm>
                  <a:off x="3833" y="3339"/>
                  <a:ext cx="547" cy="45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3508" name="AutoShape 21" descr="10%"/>
                <p:cNvSpPr>
                  <a:spLocks noChangeArrowheads="1"/>
                </p:cNvSpPr>
                <p:nvPr/>
              </p:nvSpPr>
              <p:spPr bwMode="auto">
                <a:xfrm>
                  <a:off x="1363" y="3340"/>
                  <a:ext cx="1155" cy="408"/>
                </a:xfrm>
                <a:prstGeom prst="parallelogram">
                  <a:avLst>
                    <a:gd name="adj" fmla="val 70772"/>
                  </a:avLst>
                </a:prstGeom>
                <a:pattFill prst="pct10">
                  <a:fgClr>
                    <a:srgbClr val="FF3300"/>
                  </a:fgClr>
                  <a:bgClr>
                    <a:srgbClr val="FFFFFF"/>
                  </a:bgClr>
                </a:pattFill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3509" name="AutoShape 20" descr="10%"/>
                <p:cNvSpPr>
                  <a:spLocks noChangeArrowheads="1"/>
                </p:cNvSpPr>
                <p:nvPr/>
              </p:nvSpPr>
              <p:spPr bwMode="auto">
                <a:xfrm>
                  <a:off x="2224" y="3340"/>
                  <a:ext cx="1155" cy="408"/>
                </a:xfrm>
                <a:prstGeom prst="parallelogram">
                  <a:avLst>
                    <a:gd name="adj" fmla="val 70772"/>
                  </a:avLst>
                </a:prstGeom>
                <a:pattFill prst="pct10">
                  <a:fgClr>
                    <a:srgbClr val="FF3300"/>
                  </a:fgClr>
                  <a:bgClr>
                    <a:srgbClr val="FFFFFF"/>
                  </a:bgClr>
                </a:pattFill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3510" name="Oval 19"/>
                <p:cNvSpPr>
                  <a:spLocks noChangeArrowheads="1"/>
                </p:cNvSpPr>
                <p:nvPr/>
              </p:nvSpPr>
              <p:spPr bwMode="auto">
                <a:xfrm>
                  <a:off x="431" y="3294"/>
                  <a:ext cx="485" cy="45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3511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703" y="3385"/>
                  <a:ext cx="1092" cy="2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MX" b="1">
                      <a:solidFill>
                        <a:srgbClr val="FF3300"/>
                      </a:solidFill>
                      <a:cs typeface="Times New Roman" pitchFamily="18" charset="0"/>
                    </a:rPr>
                    <a:t>P</a:t>
                  </a:r>
                  <a:r>
                    <a:rPr lang="es-MX" b="1">
                      <a:cs typeface="Times New Roman" pitchFamily="18" charset="0"/>
                    </a:rPr>
                    <a:t> -O-CH</a:t>
                  </a:r>
                  <a:r>
                    <a:rPr lang="es-MX" b="1" baseline="-30000">
                      <a:cs typeface="Times New Roman" pitchFamily="18" charset="0"/>
                    </a:rPr>
                    <a:t>2</a:t>
                  </a:r>
                  <a:endParaRPr lang="es-MX" b="1"/>
                </a:p>
              </p:txBody>
            </p:sp>
            <p:sp>
              <p:nvSpPr>
                <p:cNvPr id="63512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334" y="3430"/>
                  <a:ext cx="1043" cy="3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MX" b="1">
                      <a:cs typeface="Times New Roman" pitchFamily="18" charset="0"/>
                    </a:rPr>
                    <a:t>CH</a:t>
                  </a:r>
                  <a:r>
                    <a:rPr lang="es-MX" b="1" baseline="-30000">
                      <a:cs typeface="Times New Roman" pitchFamily="18" charset="0"/>
                    </a:rPr>
                    <a:t>2</a:t>
                  </a:r>
                  <a:r>
                    <a:rPr lang="es-MX" b="1">
                      <a:cs typeface="Times New Roman" pitchFamily="18" charset="0"/>
                    </a:rPr>
                    <a:t>-</a:t>
                  </a:r>
                  <a:r>
                    <a:rPr lang="es-MX" b="1" baseline="-30000">
                      <a:cs typeface="Times New Roman" pitchFamily="18" charset="0"/>
                    </a:rPr>
                    <a:t> </a:t>
                  </a:r>
                  <a:r>
                    <a:rPr lang="es-MX" b="1">
                      <a:cs typeface="Times New Roman" pitchFamily="18" charset="0"/>
                    </a:rPr>
                    <a:t>O- </a:t>
                  </a:r>
                  <a:r>
                    <a:rPr lang="es-MX" b="1">
                      <a:solidFill>
                        <a:srgbClr val="FF3300"/>
                      </a:solidFill>
                      <a:cs typeface="Times New Roman" pitchFamily="18" charset="0"/>
                    </a:rPr>
                    <a:t>P</a:t>
                  </a:r>
                  <a:endParaRPr lang="es-MX" b="1">
                    <a:solidFill>
                      <a:srgbClr val="FF3300"/>
                    </a:solidFill>
                  </a:endParaRPr>
                </a:p>
              </p:txBody>
            </p:sp>
            <p:sp>
              <p:nvSpPr>
                <p:cNvPr id="63513" name="Line 14"/>
                <p:cNvSpPr>
                  <a:spLocks noChangeShapeType="1"/>
                </p:cNvSpPr>
                <p:nvPr/>
              </p:nvSpPr>
              <p:spPr bwMode="auto">
                <a:xfrm>
                  <a:off x="1383" y="3521"/>
                  <a:ext cx="106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514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1837" y="3838"/>
                  <a:ext cx="1089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just" eaLnBrk="0" hangingPunct="0"/>
                  <a:r>
                    <a:rPr lang="es-MX" b="1" i="1"/>
                    <a:t>Fosforilasa a</a:t>
                  </a:r>
                  <a:endParaRPr lang="es-ES" b="1"/>
                </a:p>
              </p:txBody>
            </p:sp>
          </p:grpSp>
          <p:sp>
            <p:nvSpPr>
              <p:cNvPr id="63497" name="Text Box 42"/>
              <p:cNvSpPr txBox="1">
                <a:spLocks noChangeArrowheads="1"/>
              </p:cNvSpPr>
              <p:nvPr/>
            </p:nvSpPr>
            <p:spPr bwMode="auto">
              <a:xfrm>
                <a:off x="1826" y="1927"/>
                <a:ext cx="1451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just" eaLnBrk="0" hangingPunct="0"/>
                <a:r>
                  <a:rPr lang="es-MX" b="1" dirty="0">
                    <a:solidFill>
                      <a:schemeClr val="accent2"/>
                    </a:solidFill>
                  </a:rPr>
                  <a:t>(menos activa)</a:t>
                </a:r>
                <a:endParaRPr lang="es-ES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63498" name="Text Box 43"/>
              <p:cNvSpPr txBox="1">
                <a:spLocks noChangeArrowheads="1"/>
              </p:cNvSpPr>
              <p:nvPr/>
            </p:nvSpPr>
            <p:spPr bwMode="auto">
              <a:xfrm>
                <a:off x="3515" y="1706"/>
                <a:ext cx="167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just" eaLnBrk="0" hangingPunct="0"/>
                <a:r>
                  <a:rPr lang="es-MX">
                    <a:solidFill>
                      <a:srgbClr val="5A1AE8"/>
                    </a:solidFill>
                  </a:rPr>
                  <a:t>(Cadena lateral de Ser)</a:t>
                </a:r>
                <a:endParaRPr lang="es-ES">
                  <a:solidFill>
                    <a:srgbClr val="5A1AE8"/>
                  </a:solidFill>
                </a:endParaRPr>
              </a:p>
            </p:txBody>
          </p:sp>
          <p:grpSp>
            <p:nvGrpSpPr>
              <p:cNvPr id="63499" name="Group 45"/>
              <p:cNvGrpSpPr>
                <a:grpSpLocks/>
              </p:cNvGrpSpPr>
              <p:nvPr/>
            </p:nvGrpSpPr>
            <p:grpSpPr bwMode="auto">
              <a:xfrm>
                <a:off x="885" y="1253"/>
                <a:ext cx="3447" cy="523"/>
                <a:chOff x="885" y="1253"/>
                <a:chExt cx="3447" cy="523"/>
              </a:xfrm>
            </p:grpSpPr>
            <p:sp>
              <p:nvSpPr>
                <p:cNvPr id="63500" name="Line 4"/>
                <p:cNvSpPr>
                  <a:spLocks noChangeShapeType="1"/>
                </p:cNvSpPr>
                <p:nvPr/>
              </p:nvSpPr>
              <p:spPr bwMode="auto">
                <a:xfrm>
                  <a:off x="1493" y="1525"/>
                  <a:ext cx="7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501" name="Rectangle 28" descr="10%"/>
                <p:cNvSpPr>
                  <a:spLocks noChangeArrowheads="1"/>
                </p:cNvSpPr>
                <p:nvPr/>
              </p:nvSpPr>
              <p:spPr bwMode="auto">
                <a:xfrm>
                  <a:off x="1610" y="1253"/>
                  <a:ext cx="816" cy="523"/>
                </a:xfrm>
                <a:prstGeom prst="rect">
                  <a:avLst/>
                </a:prstGeom>
                <a:pattFill prst="pct10">
                  <a:fgClr>
                    <a:srgbClr val="5A1AE8"/>
                  </a:fgClr>
                  <a:bgClr>
                    <a:srgbClr val="FFFFFF"/>
                  </a:bgClr>
                </a:pattFill>
                <a:ln w="9525">
                  <a:solidFill>
                    <a:srgbClr val="5A1AE8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PE" b="1" dirty="0"/>
                </a:p>
                <a:p>
                  <a:r>
                    <a:rPr lang="es-PE" b="1" dirty="0"/>
                    <a:t>Ser</a:t>
                  </a:r>
                </a:p>
              </p:txBody>
            </p:sp>
            <p:sp>
              <p:nvSpPr>
                <p:cNvPr id="63502" name="Rectangle 27" descr="10%"/>
                <p:cNvSpPr>
                  <a:spLocks noChangeArrowheads="1"/>
                </p:cNvSpPr>
                <p:nvPr/>
              </p:nvSpPr>
              <p:spPr bwMode="auto">
                <a:xfrm>
                  <a:off x="2426" y="1253"/>
                  <a:ext cx="953" cy="516"/>
                </a:xfrm>
                <a:prstGeom prst="rect">
                  <a:avLst/>
                </a:prstGeom>
                <a:pattFill prst="pct10">
                  <a:fgClr>
                    <a:srgbClr val="5A1AE8"/>
                  </a:fgClr>
                  <a:bgClr>
                    <a:srgbClr val="FFFFFF"/>
                  </a:bgClr>
                </a:pattFill>
                <a:ln w="9525">
                  <a:solidFill>
                    <a:srgbClr val="5A1AE8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3503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3470" y="1389"/>
                  <a:ext cx="86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MX" b="1"/>
                    <a:t>CH</a:t>
                  </a:r>
                  <a:r>
                    <a:rPr lang="es-MX" b="1" baseline="-25000"/>
                    <a:t>2</a:t>
                  </a:r>
                  <a:r>
                    <a:rPr lang="es-MX" b="1"/>
                    <a:t>- HO</a:t>
                  </a:r>
                  <a:endParaRPr lang="es-ES" b="1"/>
                </a:p>
              </p:txBody>
            </p:sp>
            <p:sp>
              <p:nvSpPr>
                <p:cNvPr id="63504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885" y="1389"/>
                  <a:ext cx="68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MX" b="1"/>
                    <a:t>HO-CH</a:t>
                  </a:r>
                  <a:r>
                    <a:rPr lang="es-MX" b="1" baseline="-25000"/>
                    <a:t>2</a:t>
                  </a:r>
                  <a:endParaRPr lang="es-ES" b="1" baseline="-25000"/>
                </a:p>
              </p:txBody>
            </p:sp>
            <p:sp>
              <p:nvSpPr>
                <p:cNvPr id="63505" name="Line 44"/>
                <p:cNvSpPr>
                  <a:spLocks noChangeShapeType="1"/>
                </p:cNvSpPr>
                <p:nvPr/>
              </p:nvSpPr>
              <p:spPr bwMode="auto">
                <a:xfrm>
                  <a:off x="3398" y="1525"/>
                  <a:ext cx="7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" name="Rectángulo 2"/>
            <p:cNvSpPr/>
            <p:nvPr/>
          </p:nvSpPr>
          <p:spPr>
            <a:xfrm>
              <a:off x="5345025" y="2290021"/>
              <a:ext cx="6092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AR" b="1" dirty="0"/>
                <a:t>Ser</a:t>
              </a:r>
            </a:p>
          </p:txBody>
        </p:sp>
        <p:sp>
          <p:nvSpPr>
            <p:cNvPr id="40" name="Rectángulo 39"/>
            <p:cNvSpPr/>
            <p:nvPr/>
          </p:nvSpPr>
          <p:spPr>
            <a:xfrm>
              <a:off x="5148064" y="5507940"/>
              <a:ext cx="6092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AR" b="1" dirty="0"/>
                <a:t>Ser</a:t>
              </a:r>
            </a:p>
          </p:txBody>
        </p:sp>
        <p:sp>
          <p:nvSpPr>
            <p:cNvPr id="41" name="Rectángulo 40"/>
            <p:cNvSpPr/>
            <p:nvPr/>
          </p:nvSpPr>
          <p:spPr>
            <a:xfrm>
              <a:off x="2915816" y="5507940"/>
              <a:ext cx="6092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AR" b="1" dirty="0"/>
                <a:t>Ser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285875"/>
            <a:ext cx="8229600" cy="3583285"/>
          </a:xfrm>
          <a:solidFill>
            <a:schemeClr val="bg1">
              <a:lumMod val="85000"/>
            </a:schemeClr>
          </a:solidFill>
        </p:spPr>
        <p:txBody>
          <a:bodyPr>
            <a:normAutofit lnSpcReduction="10000"/>
          </a:bodyPr>
          <a:lstStyle/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2400" b="1" dirty="0">
              <a:solidFill>
                <a:srgbClr val="0099FF"/>
              </a:solidFill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>
                <a:solidFill>
                  <a:srgbClr val="0099FF"/>
                </a:solidFill>
              </a:rPr>
              <a:t>Enzimas inactivas </a:t>
            </a:r>
            <a:r>
              <a:rPr lang="es-ES" sz="2400" b="1" dirty="0"/>
              <a:t>se convierten en </a:t>
            </a:r>
            <a:r>
              <a:rPr lang="es-ES" sz="2400" b="1" dirty="0">
                <a:solidFill>
                  <a:srgbClr val="FF5050"/>
                </a:solidFill>
              </a:rPr>
              <a:t>enzimas activas</a:t>
            </a:r>
            <a:r>
              <a:rPr lang="es-ES" sz="2400" b="1" dirty="0"/>
              <a:t> por eliminación de una cadena peptídica.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/>
              <a:t>Por ej., las enzimas digestivas: </a:t>
            </a:r>
            <a:r>
              <a:rPr lang="es-ES" sz="2400" b="1" dirty="0" err="1">
                <a:solidFill>
                  <a:srgbClr val="0099FF"/>
                </a:solidFill>
              </a:rPr>
              <a:t>pepsinógeno</a:t>
            </a:r>
            <a:r>
              <a:rPr lang="es-ES" sz="2400" b="1" dirty="0"/>
              <a:t> y </a:t>
            </a:r>
            <a:r>
              <a:rPr lang="es-ES" sz="2400" b="1" dirty="0" err="1">
                <a:solidFill>
                  <a:srgbClr val="0099FF"/>
                </a:solidFill>
              </a:rPr>
              <a:t>quimotripsinógeno</a:t>
            </a:r>
            <a:r>
              <a:rPr lang="es-ES" sz="2400" b="1" dirty="0"/>
              <a:t> se convierten en las enzimas activas </a:t>
            </a:r>
            <a:r>
              <a:rPr lang="es-ES" sz="2400" b="1" dirty="0">
                <a:solidFill>
                  <a:srgbClr val="FF0000"/>
                </a:solidFill>
              </a:rPr>
              <a:t>pepsina </a:t>
            </a:r>
            <a:r>
              <a:rPr lang="es-ES" sz="2400" b="1" dirty="0"/>
              <a:t>y </a:t>
            </a:r>
            <a:r>
              <a:rPr lang="es-ES" sz="2400" b="1" dirty="0">
                <a:solidFill>
                  <a:srgbClr val="FF0000"/>
                </a:solidFill>
              </a:rPr>
              <a:t>quimotripsina</a:t>
            </a:r>
            <a:r>
              <a:rPr lang="es-ES" sz="2400" b="1" dirty="0"/>
              <a:t>, respectivamente, luego de la proteólisis de un péptido.</a:t>
            </a:r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/>
              <a:t>REGULACION POR PROTEOLISIS</a:t>
            </a:r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2915816" y="2420888"/>
            <a:ext cx="2879725" cy="58896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dirty="0">
                <a:solidFill>
                  <a:srgbClr val="0099FF"/>
                </a:solidFill>
              </a:rPr>
              <a:t>ZIMOGENOS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85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uiExpand="1" build="p" animBg="1"/>
      <p:bldP spid="108548" grpId="0" uiExpan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922338"/>
          </a:xfrm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>
                <a:solidFill>
                  <a:schemeClr val="bg1"/>
                </a:solidFill>
              </a:rPr>
              <a:t>ISOENZIMAS</a:t>
            </a:r>
          </a:p>
        </p:txBody>
      </p:sp>
      <p:sp>
        <p:nvSpPr>
          <p:cNvPr id="32823" name="Text Box 55"/>
          <p:cNvSpPr txBox="1">
            <a:spLocks noChangeArrowheads="1"/>
          </p:cNvSpPr>
          <p:nvPr/>
        </p:nvSpPr>
        <p:spPr bwMode="auto">
          <a:xfrm>
            <a:off x="468313" y="1412875"/>
            <a:ext cx="8064500" cy="1169988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 dirty="0">
                <a:solidFill>
                  <a:schemeClr val="accent2"/>
                </a:solidFill>
              </a:rPr>
              <a:t> Diferentes formas moleculares de una         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800" b="1" dirty="0">
                <a:solidFill>
                  <a:schemeClr val="accent2"/>
                </a:solidFill>
              </a:rPr>
              <a:t>     misma enzima.</a:t>
            </a:r>
          </a:p>
        </p:txBody>
      </p:sp>
      <p:sp>
        <p:nvSpPr>
          <p:cNvPr id="32824" name="Text Box 56"/>
          <p:cNvSpPr txBox="1">
            <a:spLocks noChangeArrowheads="1"/>
          </p:cNvSpPr>
          <p:nvPr/>
        </p:nvSpPr>
        <p:spPr bwMode="auto">
          <a:xfrm>
            <a:off x="428625" y="4929188"/>
            <a:ext cx="8459788" cy="523220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 dirty="0">
                <a:solidFill>
                  <a:schemeClr val="accent2"/>
                </a:solidFill>
              </a:rPr>
              <a:t>Catalizan la misma reacción.</a:t>
            </a:r>
          </a:p>
        </p:txBody>
      </p:sp>
      <p:sp>
        <p:nvSpPr>
          <p:cNvPr id="32826" name="Text Box 58"/>
          <p:cNvSpPr txBox="1">
            <a:spLocks noChangeArrowheads="1"/>
          </p:cNvSpPr>
          <p:nvPr/>
        </p:nvSpPr>
        <p:spPr bwMode="auto">
          <a:xfrm>
            <a:off x="468313" y="2781300"/>
            <a:ext cx="7704137" cy="528638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>
                <a:solidFill>
                  <a:schemeClr val="accent2"/>
                </a:solidFill>
              </a:rPr>
              <a:t> Son sintetizadas por genes diferentes</a:t>
            </a:r>
          </a:p>
        </p:txBody>
      </p:sp>
      <p:sp>
        <p:nvSpPr>
          <p:cNvPr id="32828" name="Text Box 60"/>
          <p:cNvSpPr txBox="1">
            <a:spLocks noChangeArrowheads="1"/>
          </p:cNvSpPr>
          <p:nvPr/>
        </p:nvSpPr>
        <p:spPr bwMode="auto">
          <a:xfrm>
            <a:off x="468313" y="3573463"/>
            <a:ext cx="8316912" cy="1169987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>
                <a:solidFill>
                  <a:schemeClr val="accent2"/>
                </a:solidFill>
              </a:rPr>
              <a:t> Tienen diferente composición aminoacídica  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800" b="1">
                <a:solidFill>
                  <a:schemeClr val="accent2"/>
                </a:solidFill>
              </a:rPr>
              <a:t>por lo que pueden separarse por electroforesis.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23" grpId="0" animBg="1"/>
      <p:bldP spid="32824" grpId="0" animBg="1"/>
      <p:bldP spid="32826" grpId="0" animBg="1"/>
      <p:bldP spid="328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768788"/>
            <a:ext cx="6181880" cy="216426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123728" y="1336740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err="1"/>
              <a:t>Hexoquinasa</a:t>
            </a:r>
            <a:endParaRPr lang="es-AR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5101411" y="133674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err="1"/>
              <a:t>Glucoquinasa</a:t>
            </a:r>
            <a:endParaRPr lang="es-AR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611560" y="751384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/>
              <a:t>Ejemplo de isoenzimas:</a:t>
            </a:r>
          </a:p>
        </p:txBody>
      </p: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5220072" y="3861048"/>
            <a:ext cx="3816176" cy="1152128"/>
            <a:chOff x="2608" y="300"/>
            <a:chExt cx="2857" cy="727"/>
          </a:xfrm>
        </p:grpSpPr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2608" y="300"/>
              <a:ext cx="285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/>
                <a:t>GLUCOSA 	    GLUCOSA-6P</a:t>
              </a:r>
              <a:endParaRPr lang="es-ES" b="1" dirty="0"/>
            </a:p>
          </p:txBody>
        </p:sp>
        <p:sp>
          <p:nvSpPr>
            <p:cNvPr id="10" name="Line 14"/>
            <p:cNvSpPr>
              <a:spLocks noChangeShapeType="1"/>
            </p:cNvSpPr>
            <p:nvPr/>
          </p:nvSpPr>
          <p:spPr bwMode="auto">
            <a:xfrm>
              <a:off x="3632" y="431"/>
              <a:ext cx="53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Oval 15"/>
            <p:cNvSpPr>
              <a:spLocks noChangeArrowheads="1"/>
            </p:cNvSpPr>
            <p:nvPr/>
          </p:nvSpPr>
          <p:spPr bwMode="auto">
            <a:xfrm>
              <a:off x="3201" y="663"/>
              <a:ext cx="458" cy="31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dirty="0"/>
                <a:t>ATP</a:t>
              </a:r>
              <a:endParaRPr lang="es-ES" dirty="0"/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4116" y="709"/>
              <a:ext cx="486" cy="31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dirty="0"/>
                <a:t>ADP</a:t>
              </a:r>
              <a:endParaRPr lang="es-ES" dirty="0"/>
            </a:p>
          </p:txBody>
        </p:sp>
        <p:sp>
          <p:nvSpPr>
            <p:cNvPr id="13" name="AutoShape 17"/>
            <p:cNvSpPr>
              <a:spLocks noChangeArrowheads="1"/>
            </p:cNvSpPr>
            <p:nvPr/>
          </p:nvSpPr>
          <p:spPr bwMode="auto">
            <a:xfrm>
              <a:off x="3578" y="482"/>
              <a:ext cx="647" cy="176"/>
            </a:xfrm>
            <a:prstGeom prst="curvedDownArrow">
              <a:avLst>
                <a:gd name="adj1" fmla="val 40110"/>
                <a:gd name="adj2" fmla="val 80221"/>
                <a:gd name="adj3" fmla="val 25631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</p:grpSp>
      <p:grpSp>
        <p:nvGrpSpPr>
          <p:cNvPr id="31" name="Group 37"/>
          <p:cNvGrpSpPr>
            <a:grpSpLocks/>
          </p:cNvGrpSpPr>
          <p:nvPr/>
        </p:nvGrpSpPr>
        <p:grpSpPr bwMode="auto">
          <a:xfrm>
            <a:off x="1077857" y="3885513"/>
            <a:ext cx="4214223" cy="1199671"/>
            <a:chOff x="2608" y="300"/>
            <a:chExt cx="3155" cy="757"/>
          </a:xfrm>
        </p:grpSpPr>
        <p:sp>
          <p:nvSpPr>
            <p:cNvPr id="32" name="Text Box 13"/>
            <p:cNvSpPr txBox="1">
              <a:spLocks noChangeArrowheads="1"/>
            </p:cNvSpPr>
            <p:nvPr/>
          </p:nvSpPr>
          <p:spPr bwMode="auto">
            <a:xfrm>
              <a:off x="2608" y="300"/>
              <a:ext cx="3155" cy="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dirty="0"/>
                <a:t>GLUCOSA 	    GLUCOSA-6P</a:t>
              </a:r>
            </a:p>
            <a:p>
              <a:pPr>
                <a:spcBef>
                  <a:spcPct val="50000"/>
                </a:spcBef>
              </a:pPr>
              <a:r>
                <a:rPr lang="es-ES_tradnl" b="1" dirty="0"/>
                <a:t>MANOSA	    MANOSA-6P</a:t>
              </a:r>
            </a:p>
            <a:p>
              <a:pPr>
                <a:spcBef>
                  <a:spcPct val="50000"/>
                </a:spcBef>
              </a:pPr>
              <a:r>
                <a:rPr lang="es-ES" b="1" dirty="0"/>
                <a:t>GALACTOSA	    GALACTOSA-6P</a:t>
              </a:r>
              <a:endParaRPr lang="es-ES_tradnl" b="1" dirty="0"/>
            </a:p>
          </p:txBody>
        </p:sp>
        <p:sp>
          <p:nvSpPr>
            <p:cNvPr id="33" name="Line 14"/>
            <p:cNvSpPr>
              <a:spLocks noChangeShapeType="1"/>
            </p:cNvSpPr>
            <p:nvPr/>
          </p:nvSpPr>
          <p:spPr bwMode="auto">
            <a:xfrm>
              <a:off x="3632" y="431"/>
              <a:ext cx="53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Oval 15"/>
            <p:cNvSpPr>
              <a:spLocks noChangeArrowheads="1"/>
            </p:cNvSpPr>
            <p:nvPr/>
          </p:nvSpPr>
          <p:spPr bwMode="auto">
            <a:xfrm>
              <a:off x="3201" y="663"/>
              <a:ext cx="458" cy="31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dirty="0"/>
                <a:t>ATP</a:t>
              </a:r>
              <a:endParaRPr lang="es-ES" dirty="0"/>
            </a:p>
          </p:txBody>
        </p:sp>
        <p:sp>
          <p:nvSpPr>
            <p:cNvPr id="35" name="Oval 16"/>
            <p:cNvSpPr>
              <a:spLocks noChangeArrowheads="1"/>
            </p:cNvSpPr>
            <p:nvPr/>
          </p:nvSpPr>
          <p:spPr bwMode="auto">
            <a:xfrm>
              <a:off x="4116" y="709"/>
              <a:ext cx="486" cy="31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dirty="0"/>
                <a:t>ADP</a:t>
              </a:r>
              <a:endParaRPr lang="es-ES" dirty="0"/>
            </a:p>
          </p:txBody>
        </p:sp>
        <p:sp>
          <p:nvSpPr>
            <p:cNvPr id="36" name="AutoShape 17"/>
            <p:cNvSpPr>
              <a:spLocks noChangeArrowheads="1"/>
            </p:cNvSpPr>
            <p:nvPr/>
          </p:nvSpPr>
          <p:spPr bwMode="auto">
            <a:xfrm>
              <a:off x="3578" y="482"/>
              <a:ext cx="647" cy="176"/>
            </a:xfrm>
            <a:prstGeom prst="curvedDownArrow">
              <a:avLst>
                <a:gd name="adj1" fmla="val 40110"/>
                <a:gd name="adj2" fmla="val 80221"/>
                <a:gd name="adj3" fmla="val 25631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</p:grpSp>
    </p:spTree>
    <p:extLst>
      <p:ext uri="{BB962C8B-B14F-4D97-AF65-F5344CB8AC3E}">
        <p14:creationId xmlns:p14="http://schemas.microsoft.com/office/powerpoint/2010/main" val="58736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25413"/>
            <a:ext cx="8229600" cy="1143000"/>
          </a:xfrm>
          <a:solidFill>
            <a:srgbClr val="92D050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>
                <a:solidFill>
                  <a:schemeClr val="bg1"/>
                </a:solidFill>
              </a:rPr>
              <a:t>INHIBICION ENZIMATICA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52400" y="2363773"/>
            <a:ext cx="2743200" cy="822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 dirty="0"/>
              <a:t>INHIBICION </a:t>
            </a:r>
          </a:p>
          <a:p>
            <a:r>
              <a:rPr lang="es-ES" sz="2400" b="1" dirty="0"/>
              <a:t>IRREVERSIBLE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024758" y="1340768"/>
            <a:ext cx="6227762" cy="30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dirty="0">
                <a:solidFill>
                  <a:schemeClr val="accent2"/>
                </a:solidFill>
              </a:rPr>
              <a:t>POR ENLACE COVALENTE</a:t>
            </a:r>
          </a:p>
          <a:p>
            <a:pPr>
              <a:spcBef>
                <a:spcPct val="50000"/>
              </a:spcBef>
            </a:pPr>
            <a:endParaRPr lang="es-ES" sz="2400" b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s-MX" sz="2400" b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s-ES" sz="2400" b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s-ES" sz="2400" b="1" dirty="0">
                <a:solidFill>
                  <a:schemeClr val="accent2"/>
                </a:solidFill>
              </a:rPr>
              <a:t>INHIBIDOR SUICIDA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endParaRPr lang="es-ES" sz="2400" b="1" dirty="0">
              <a:solidFill>
                <a:schemeClr val="accent2"/>
              </a:solidFill>
            </a:endParaRP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3125788" y="1764927"/>
            <a:ext cx="6126161" cy="1016001"/>
            <a:chOff x="1969" y="2496"/>
            <a:chExt cx="3859" cy="640"/>
          </a:xfrm>
        </p:grpSpPr>
        <p:sp>
          <p:nvSpPr>
            <p:cNvPr id="43026" name="Text Box 11"/>
            <p:cNvSpPr txBox="1">
              <a:spLocks noChangeArrowheads="1"/>
            </p:cNvSpPr>
            <p:nvPr/>
          </p:nvSpPr>
          <p:spPr bwMode="auto">
            <a:xfrm>
              <a:off x="1969" y="2557"/>
              <a:ext cx="7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dirty="0"/>
                <a:t>DIPFP*</a:t>
              </a:r>
            </a:p>
          </p:txBody>
        </p:sp>
        <p:sp>
          <p:nvSpPr>
            <p:cNvPr id="43027" name="Line 12"/>
            <p:cNvSpPr>
              <a:spLocks noChangeShapeType="1"/>
            </p:cNvSpPr>
            <p:nvPr/>
          </p:nvSpPr>
          <p:spPr bwMode="auto">
            <a:xfrm>
              <a:off x="2688" y="2688"/>
              <a:ext cx="9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28" name="Text Box 13"/>
            <p:cNvSpPr txBox="1">
              <a:spLocks noChangeArrowheads="1"/>
            </p:cNvSpPr>
            <p:nvPr/>
          </p:nvSpPr>
          <p:spPr bwMode="auto">
            <a:xfrm>
              <a:off x="3723" y="2496"/>
              <a:ext cx="210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dirty="0"/>
                <a:t>-Quimotripsina</a:t>
              </a:r>
            </a:p>
            <a:p>
              <a:pPr>
                <a:spcBef>
                  <a:spcPct val="50000"/>
                </a:spcBef>
              </a:pPr>
              <a:r>
                <a:rPr lang="es-ES" sz="2400" b="1" dirty="0"/>
                <a:t>-Acetilcolinesterasa</a:t>
              </a:r>
            </a:p>
          </p:txBody>
        </p:sp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3012504" y="3789040"/>
            <a:ext cx="6096000" cy="601662"/>
            <a:chOff x="1920" y="3120"/>
            <a:chExt cx="3840" cy="379"/>
          </a:xfrm>
        </p:grpSpPr>
        <p:sp>
          <p:nvSpPr>
            <p:cNvPr id="43023" name="Text Box 14"/>
            <p:cNvSpPr txBox="1">
              <a:spLocks noChangeArrowheads="1"/>
            </p:cNvSpPr>
            <p:nvPr/>
          </p:nvSpPr>
          <p:spPr bwMode="auto">
            <a:xfrm>
              <a:off x="1920" y="3211"/>
              <a:ext cx="10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400" b="1" dirty="0" err="1"/>
                <a:t>Alopurinol</a:t>
              </a:r>
              <a:endParaRPr lang="es-ES" sz="2400" b="1" dirty="0"/>
            </a:p>
          </p:txBody>
        </p:sp>
        <p:sp>
          <p:nvSpPr>
            <p:cNvPr id="43024" name="Line 15"/>
            <p:cNvSpPr>
              <a:spLocks noChangeShapeType="1"/>
            </p:cNvSpPr>
            <p:nvPr/>
          </p:nvSpPr>
          <p:spPr bwMode="auto">
            <a:xfrm>
              <a:off x="3072" y="3312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25" name="Text Box 16"/>
            <p:cNvSpPr txBox="1">
              <a:spLocks noChangeArrowheads="1"/>
            </p:cNvSpPr>
            <p:nvPr/>
          </p:nvSpPr>
          <p:spPr bwMode="auto">
            <a:xfrm>
              <a:off x="3968" y="3120"/>
              <a:ext cx="17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400" b="1" i="1" dirty="0"/>
                <a:t>Xantina oxidasa</a:t>
              </a:r>
              <a:endParaRPr lang="es-ES" sz="2400" b="1" i="1" dirty="0"/>
            </a:p>
          </p:txBody>
        </p:sp>
      </p:grpSp>
      <p:sp>
        <p:nvSpPr>
          <p:cNvPr id="11287" name="AutoShape 23"/>
          <p:cNvSpPr>
            <a:spLocks/>
          </p:cNvSpPr>
          <p:nvPr/>
        </p:nvSpPr>
        <p:spPr bwMode="auto">
          <a:xfrm>
            <a:off x="2624138" y="1428736"/>
            <a:ext cx="576262" cy="2928957"/>
          </a:xfrm>
          <a:prstGeom prst="leftBrace">
            <a:avLst>
              <a:gd name="adj1" fmla="val 5062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124200" y="2852936"/>
            <a:ext cx="5257800" cy="457200"/>
            <a:chOff x="2112" y="3993"/>
            <a:chExt cx="3312" cy="288"/>
          </a:xfrm>
        </p:grpSpPr>
        <p:sp>
          <p:nvSpPr>
            <p:cNvPr id="43020" name="Line 20"/>
            <p:cNvSpPr>
              <a:spLocks noChangeShapeType="1"/>
            </p:cNvSpPr>
            <p:nvPr/>
          </p:nvSpPr>
          <p:spPr bwMode="auto">
            <a:xfrm>
              <a:off x="3035" y="4187"/>
              <a:ext cx="7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21" name="Text Box 21"/>
            <p:cNvSpPr txBox="1">
              <a:spLocks noChangeArrowheads="1"/>
            </p:cNvSpPr>
            <p:nvPr/>
          </p:nvSpPr>
          <p:spPr bwMode="auto">
            <a:xfrm>
              <a:off x="2112" y="3993"/>
              <a:ext cx="11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400" b="1" dirty="0"/>
                <a:t>P</a:t>
              </a:r>
              <a:r>
                <a:rPr lang="es-ES" sz="2400" b="1" dirty="0" err="1"/>
                <a:t>enicilina</a:t>
              </a:r>
              <a:endParaRPr lang="es-ES" sz="2400" b="1" dirty="0"/>
            </a:p>
          </p:txBody>
        </p:sp>
        <p:sp>
          <p:nvSpPr>
            <p:cNvPr id="43022" name="Text Box 24"/>
            <p:cNvSpPr txBox="1">
              <a:spLocks noChangeArrowheads="1"/>
            </p:cNvSpPr>
            <p:nvPr/>
          </p:nvSpPr>
          <p:spPr bwMode="auto">
            <a:xfrm>
              <a:off x="3782" y="3993"/>
              <a:ext cx="16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i="1" dirty="0" err="1"/>
                <a:t>Transpeptidasa</a:t>
              </a:r>
              <a:endParaRPr lang="es-ES" sz="2400" b="1" i="1" dirty="0"/>
            </a:p>
          </p:txBody>
        </p:sp>
      </p:grp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158768" y="5278458"/>
            <a:ext cx="3024188" cy="822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dirty="0"/>
              <a:t>INHIBICION REVERSIBLE</a:t>
            </a:r>
          </a:p>
        </p:txBody>
      </p:sp>
      <p:sp>
        <p:nvSpPr>
          <p:cNvPr id="22" name="Text Box 9" descr="Diagonal hacia arriba clara"/>
          <p:cNvSpPr txBox="1">
            <a:spLocks noChangeArrowheads="1"/>
          </p:cNvSpPr>
          <p:nvPr/>
        </p:nvSpPr>
        <p:spPr bwMode="auto">
          <a:xfrm>
            <a:off x="3851920" y="4988520"/>
            <a:ext cx="3095625" cy="1320800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000" b="1" dirty="0">
                <a:solidFill>
                  <a:schemeClr val="accent2"/>
                </a:solidFill>
              </a:rPr>
              <a:t>COMPETITIVA</a:t>
            </a:r>
          </a:p>
          <a:p>
            <a:pPr>
              <a:spcBef>
                <a:spcPct val="50000"/>
              </a:spcBef>
              <a:defRPr/>
            </a:pPr>
            <a:r>
              <a:rPr lang="es-ES" sz="2000" b="1" dirty="0">
                <a:solidFill>
                  <a:schemeClr val="accent2"/>
                </a:solidFill>
              </a:rPr>
              <a:t>NO COMPETITIVA </a:t>
            </a:r>
          </a:p>
          <a:p>
            <a:pPr>
              <a:spcBef>
                <a:spcPct val="50000"/>
              </a:spcBef>
              <a:defRPr/>
            </a:pPr>
            <a:r>
              <a:rPr lang="es-ES" sz="2000" b="1" dirty="0">
                <a:solidFill>
                  <a:schemeClr val="accent2"/>
                </a:solidFill>
              </a:rPr>
              <a:t>ACOMPETITIVA</a:t>
            </a:r>
          </a:p>
        </p:txBody>
      </p:sp>
      <p:sp>
        <p:nvSpPr>
          <p:cNvPr id="23" name="AutoShape 22"/>
          <p:cNvSpPr>
            <a:spLocks/>
          </p:cNvSpPr>
          <p:nvPr/>
        </p:nvSpPr>
        <p:spPr bwMode="auto">
          <a:xfrm>
            <a:off x="3398856" y="4869582"/>
            <a:ext cx="576262" cy="1655762"/>
          </a:xfrm>
          <a:prstGeom prst="leftBrace">
            <a:avLst>
              <a:gd name="adj1" fmla="val 23944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5580112" y="6381328"/>
            <a:ext cx="33843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i="1" dirty="0"/>
              <a:t>*DIPFP: </a:t>
            </a:r>
            <a:r>
              <a:rPr lang="es-ES" i="1" dirty="0" err="1"/>
              <a:t>Diisopropilflúorfosfato</a:t>
            </a:r>
            <a:endParaRPr lang="es-E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nimBg="1" autoUpdateAnimBg="0"/>
      <p:bldP spid="11274" grpId="0" autoUpdateAnimBg="0"/>
      <p:bldP spid="21" grpId="0" animBg="1" autoUpdateAnimBg="0"/>
      <p:bldP spid="22" grpId="0" animBg="1" autoUpdateAnimBg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Line 7"/>
          <p:cNvSpPr>
            <a:spLocks noChangeShapeType="1"/>
          </p:cNvSpPr>
          <p:nvPr/>
        </p:nvSpPr>
        <p:spPr bwMode="auto">
          <a:xfrm flipV="1">
            <a:off x="2087591" y="4622826"/>
            <a:ext cx="5061131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4278" name="Group 8"/>
          <p:cNvGrpSpPr>
            <a:grpSpLocks/>
          </p:cNvGrpSpPr>
          <p:nvPr/>
        </p:nvGrpSpPr>
        <p:grpSpPr bwMode="auto">
          <a:xfrm>
            <a:off x="2087591" y="3956026"/>
            <a:ext cx="914642" cy="1881526"/>
            <a:chOff x="2781" y="4538"/>
            <a:chExt cx="1106" cy="2520"/>
          </a:xfrm>
        </p:grpSpPr>
        <p:sp>
          <p:nvSpPr>
            <p:cNvPr id="54296" name="Line 9"/>
            <p:cNvSpPr>
              <a:spLocks noChangeShapeType="1"/>
            </p:cNvSpPr>
            <p:nvPr/>
          </p:nvSpPr>
          <p:spPr bwMode="auto">
            <a:xfrm>
              <a:off x="2781" y="4570"/>
              <a:ext cx="1106" cy="0"/>
            </a:xfrm>
            <a:prstGeom prst="line">
              <a:avLst/>
            </a:prstGeom>
            <a:noFill/>
            <a:ln w="38100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97" name="Line 10"/>
            <p:cNvSpPr>
              <a:spLocks noChangeShapeType="1"/>
            </p:cNvSpPr>
            <p:nvPr/>
          </p:nvSpPr>
          <p:spPr bwMode="auto">
            <a:xfrm>
              <a:off x="3885" y="4538"/>
              <a:ext cx="0" cy="2520"/>
            </a:xfrm>
            <a:prstGeom prst="line">
              <a:avLst/>
            </a:prstGeom>
            <a:noFill/>
            <a:ln w="38100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283" name="Line 15"/>
          <p:cNvSpPr>
            <a:spLocks noChangeShapeType="1"/>
          </p:cNvSpPr>
          <p:nvPr/>
        </p:nvSpPr>
        <p:spPr bwMode="auto">
          <a:xfrm>
            <a:off x="2090072" y="2408248"/>
            <a:ext cx="4912274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288" name="Text Box 18"/>
          <p:cNvSpPr txBox="1">
            <a:spLocks noChangeArrowheads="1"/>
          </p:cNvSpPr>
          <p:nvPr/>
        </p:nvSpPr>
        <p:spPr bwMode="auto">
          <a:xfrm>
            <a:off x="5500694" y="4879616"/>
            <a:ext cx="1637425" cy="4031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600" b="1" i="1">
                <a:solidFill>
                  <a:srgbClr val="C00000"/>
                </a:solidFill>
              </a:rPr>
              <a:t>Hexoquinasa</a:t>
            </a:r>
            <a:endParaRPr lang="es-ES" sz="1600">
              <a:solidFill>
                <a:srgbClr val="C00000"/>
              </a:solidFill>
            </a:endParaRPr>
          </a:p>
        </p:txBody>
      </p:sp>
      <p:sp>
        <p:nvSpPr>
          <p:cNvPr id="54289" name="Text Box 19"/>
          <p:cNvSpPr txBox="1">
            <a:spLocks noChangeArrowheads="1"/>
          </p:cNvSpPr>
          <p:nvPr/>
        </p:nvSpPr>
        <p:spPr bwMode="auto">
          <a:xfrm>
            <a:off x="5364922" y="2729301"/>
            <a:ext cx="1637425" cy="4031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600" b="1">
                <a:solidFill>
                  <a:srgbClr val="C00000"/>
                </a:solidFill>
              </a:rPr>
              <a:t>Glucoquinasa</a:t>
            </a:r>
            <a:endParaRPr lang="es-ES" sz="1600">
              <a:solidFill>
                <a:srgbClr val="C00000"/>
              </a:solidFill>
            </a:endParaRPr>
          </a:p>
        </p:txBody>
      </p:sp>
      <p:sp>
        <p:nvSpPr>
          <p:cNvPr id="46098" name="Text Box 22"/>
          <p:cNvSpPr txBox="1">
            <a:spLocks noChangeArrowheads="1"/>
          </p:cNvSpPr>
          <p:nvPr/>
        </p:nvSpPr>
        <p:spPr bwMode="auto">
          <a:xfrm>
            <a:off x="2571737" y="5837272"/>
            <a:ext cx="1071570" cy="40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s-ES" b="1" dirty="0"/>
              <a:t>Km. GQ</a:t>
            </a:r>
            <a:endParaRPr lang="es-ES" dirty="0"/>
          </a:p>
        </p:txBody>
      </p:sp>
      <p:grpSp>
        <p:nvGrpSpPr>
          <p:cNvPr id="26" name="25 Grupo"/>
          <p:cNvGrpSpPr/>
          <p:nvPr/>
        </p:nvGrpSpPr>
        <p:grpSpPr>
          <a:xfrm>
            <a:off x="428596" y="1892321"/>
            <a:ext cx="7169178" cy="4465637"/>
            <a:chOff x="642910" y="1484313"/>
            <a:chExt cx="7169178" cy="4465637"/>
          </a:xfrm>
        </p:grpSpPr>
        <p:sp>
          <p:nvSpPr>
            <p:cNvPr id="54276" name="Line 6"/>
            <p:cNvSpPr>
              <a:spLocks noChangeShapeType="1"/>
            </p:cNvSpPr>
            <p:nvPr/>
          </p:nvSpPr>
          <p:spPr bwMode="auto">
            <a:xfrm>
              <a:off x="2301905" y="1484313"/>
              <a:ext cx="0" cy="3763051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82" name="Line 14"/>
            <p:cNvSpPr>
              <a:spLocks noChangeShapeType="1"/>
            </p:cNvSpPr>
            <p:nvPr/>
          </p:nvSpPr>
          <p:spPr bwMode="auto">
            <a:xfrm>
              <a:off x="2301905" y="5277977"/>
              <a:ext cx="5061131" cy="0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092" name="Freeform 16"/>
            <p:cNvSpPr>
              <a:spLocks/>
            </p:cNvSpPr>
            <p:nvPr/>
          </p:nvSpPr>
          <p:spPr bwMode="auto">
            <a:xfrm>
              <a:off x="2304386" y="2021892"/>
              <a:ext cx="4912274" cy="3225473"/>
            </a:xfrm>
            <a:custGeom>
              <a:avLst/>
              <a:gdLst>
                <a:gd name="T0" fmla="*/ 0 w 5940"/>
                <a:gd name="T1" fmla="*/ 4320 h 4320"/>
                <a:gd name="T2" fmla="*/ 540 w 5940"/>
                <a:gd name="T3" fmla="*/ 3060 h 4320"/>
                <a:gd name="T4" fmla="*/ 1440 w 5940"/>
                <a:gd name="T5" fmla="*/ 1620 h 4320"/>
                <a:gd name="T6" fmla="*/ 2700 w 5940"/>
                <a:gd name="T7" fmla="*/ 540 h 4320"/>
                <a:gd name="T8" fmla="*/ 4320 w 5940"/>
                <a:gd name="T9" fmla="*/ 180 h 4320"/>
                <a:gd name="T10" fmla="*/ 5940 w 5940"/>
                <a:gd name="T11" fmla="*/ 0 h 43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40"/>
                <a:gd name="T19" fmla="*/ 0 h 4320"/>
                <a:gd name="T20" fmla="*/ 5940 w 5940"/>
                <a:gd name="T21" fmla="*/ 4320 h 43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40" h="4320">
                  <a:moveTo>
                    <a:pt x="0" y="4320"/>
                  </a:moveTo>
                  <a:cubicBezTo>
                    <a:pt x="150" y="3915"/>
                    <a:pt x="300" y="3510"/>
                    <a:pt x="540" y="3060"/>
                  </a:cubicBezTo>
                  <a:cubicBezTo>
                    <a:pt x="780" y="2610"/>
                    <a:pt x="1080" y="2040"/>
                    <a:pt x="1440" y="1620"/>
                  </a:cubicBezTo>
                  <a:cubicBezTo>
                    <a:pt x="1800" y="1200"/>
                    <a:pt x="2220" y="780"/>
                    <a:pt x="2700" y="540"/>
                  </a:cubicBezTo>
                  <a:cubicBezTo>
                    <a:pt x="3180" y="300"/>
                    <a:pt x="3780" y="270"/>
                    <a:pt x="4320" y="180"/>
                  </a:cubicBezTo>
                  <a:cubicBezTo>
                    <a:pt x="4860" y="90"/>
                    <a:pt x="5670" y="30"/>
                    <a:pt x="5940" y="0"/>
                  </a:cubicBez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54287" name="Freeform 17"/>
            <p:cNvSpPr>
              <a:spLocks/>
            </p:cNvSpPr>
            <p:nvPr/>
          </p:nvSpPr>
          <p:spPr bwMode="auto">
            <a:xfrm>
              <a:off x="2357421" y="4202819"/>
              <a:ext cx="4861719" cy="1075158"/>
            </a:xfrm>
            <a:custGeom>
              <a:avLst/>
              <a:gdLst>
                <a:gd name="T0" fmla="*/ 6 w 5946"/>
                <a:gd name="T1" fmla="*/ 1440 h 1440"/>
                <a:gd name="T2" fmla="*/ 300 w 5946"/>
                <a:gd name="T3" fmla="*/ 428 h 1440"/>
                <a:gd name="T4" fmla="*/ 1806 w 5946"/>
                <a:gd name="T5" fmla="*/ 180 h 1440"/>
                <a:gd name="T6" fmla="*/ 4029 w 5946"/>
                <a:gd name="T7" fmla="*/ 46 h 1440"/>
                <a:gd name="T8" fmla="*/ 5946 w 5946"/>
                <a:gd name="T9" fmla="*/ 0 h 14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46"/>
                <a:gd name="T16" fmla="*/ 0 h 1440"/>
                <a:gd name="T17" fmla="*/ 5946 w 5946"/>
                <a:gd name="T18" fmla="*/ 1440 h 14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46" h="1440">
                  <a:moveTo>
                    <a:pt x="6" y="1440"/>
                  </a:moveTo>
                  <a:cubicBezTo>
                    <a:pt x="55" y="1271"/>
                    <a:pt x="0" y="638"/>
                    <a:pt x="300" y="428"/>
                  </a:cubicBezTo>
                  <a:cubicBezTo>
                    <a:pt x="600" y="218"/>
                    <a:pt x="1185" y="244"/>
                    <a:pt x="1806" y="180"/>
                  </a:cubicBezTo>
                  <a:cubicBezTo>
                    <a:pt x="2427" y="116"/>
                    <a:pt x="3339" y="76"/>
                    <a:pt x="4029" y="46"/>
                  </a:cubicBezTo>
                  <a:cubicBezTo>
                    <a:pt x="4719" y="16"/>
                    <a:pt x="5547" y="10"/>
                    <a:pt x="5946" y="0"/>
                  </a:cubicBezTo>
                </a:path>
              </a:pathLst>
            </a:custGeom>
            <a:noFill/>
            <a:ln w="3810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PE"/>
            </a:p>
          </p:txBody>
        </p:sp>
        <p:sp>
          <p:nvSpPr>
            <p:cNvPr id="46096" name="Text Box 20"/>
            <p:cNvSpPr txBox="1">
              <a:spLocks noChangeArrowheads="1"/>
            </p:cNvSpPr>
            <p:nvPr/>
          </p:nvSpPr>
          <p:spPr bwMode="auto">
            <a:xfrm>
              <a:off x="642910" y="1500174"/>
              <a:ext cx="1785950" cy="279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es-ES" sz="1600" b="1" dirty="0" err="1"/>
                <a:t>Vo</a:t>
              </a:r>
              <a:r>
                <a:rPr lang="es-ES" sz="1600" b="1" dirty="0"/>
                <a:t> (o </a:t>
              </a:r>
              <a:r>
                <a:rPr lang="es-ES" sz="1600" b="1" dirty="0" err="1"/>
                <a:t>Act</a:t>
              </a:r>
              <a:r>
                <a:rPr lang="es-ES" sz="1600" b="1" dirty="0"/>
                <a:t>. </a:t>
              </a:r>
              <a:r>
                <a:rPr lang="es-ES" sz="1600" b="1" dirty="0" err="1"/>
                <a:t>Enz</a:t>
              </a:r>
              <a:r>
                <a:rPr lang="es-ES" sz="1600" b="1" dirty="0"/>
                <a:t>.)</a:t>
              </a:r>
              <a:endParaRPr lang="es-ES" sz="1600" dirty="0"/>
            </a:p>
          </p:txBody>
        </p:sp>
        <p:sp>
          <p:nvSpPr>
            <p:cNvPr id="54295" name="Text Box 25"/>
            <p:cNvSpPr txBox="1">
              <a:spLocks noChangeArrowheads="1"/>
            </p:cNvSpPr>
            <p:nvPr/>
          </p:nvSpPr>
          <p:spPr bwMode="auto">
            <a:xfrm>
              <a:off x="5876950" y="5546766"/>
              <a:ext cx="1935138" cy="403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600" b="1" dirty="0"/>
                <a:t>[glucosa] </a:t>
              </a:r>
              <a:r>
                <a:rPr lang="es-ES" sz="1600" b="1" dirty="0" err="1"/>
                <a:t>mmol</a:t>
              </a:r>
              <a:r>
                <a:rPr lang="es-ES" sz="1600" b="1" dirty="0"/>
                <a:t>/l</a:t>
              </a:r>
              <a:endParaRPr lang="es-ES" sz="1600" dirty="0"/>
            </a:p>
          </p:txBody>
        </p:sp>
      </p:grpSp>
      <p:sp>
        <p:nvSpPr>
          <p:cNvPr id="24" name="23 CuadroTexto"/>
          <p:cNvSpPr txBox="1"/>
          <p:nvPr/>
        </p:nvSpPr>
        <p:spPr>
          <a:xfrm>
            <a:off x="857224" y="2253230"/>
            <a:ext cx="1087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Vmax</a:t>
            </a:r>
            <a:r>
              <a:rPr lang="en-US" sz="1600" dirty="0"/>
              <a:t> GQ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928662" y="4427148"/>
            <a:ext cx="1087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Vmax</a:t>
            </a:r>
            <a:r>
              <a:rPr lang="en-US" sz="1600" dirty="0"/>
              <a:t> HQ</a:t>
            </a:r>
          </a:p>
        </p:txBody>
      </p:sp>
      <p:grpSp>
        <p:nvGrpSpPr>
          <p:cNvPr id="27" name="Group 8"/>
          <p:cNvGrpSpPr>
            <a:grpSpLocks/>
          </p:cNvGrpSpPr>
          <p:nvPr/>
        </p:nvGrpSpPr>
        <p:grpSpPr bwMode="auto">
          <a:xfrm>
            <a:off x="2097389" y="5170192"/>
            <a:ext cx="188595" cy="595642"/>
            <a:chOff x="2781" y="4538"/>
            <a:chExt cx="1106" cy="2520"/>
          </a:xfrm>
        </p:grpSpPr>
        <p:sp>
          <p:nvSpPr>
            <p:cNvPr id="28" name="Line 9"/>
            <p:cNvSpPr>
              <a:spLocks noChangeShapeType="1"/>
            </p:cNvSpPr>
            <p:nvPr/>
          </p:nvSpPr>
          <p:spPr bwMode="auto">
            <a:xfrm>
              <a:off x="2781" y="4570"/>
              <a:ext cx="1106" cy="0"/>
            </a:xfrm>
            <a:prstGeom prst="line">
              <a:avLst/>
            </a:prstGeom>
            <a:noFill/>
            <a:ln w="38100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10"/>
            <p:cNvSpPr>
              <a:spLocks noChangeShapeType="1"/>
            </p:cNvSpPr>
            <p:nvPr/>
          </p:nvSpPr>
          <p:spPr bwMode="auto">
            <a:xfrm>
              <a:off x="3885" y="4538"/>
              <a:ext cx="0" cy="2520"/>
            </a:xfrm>
            <a:prstGeom prst="line">
              <a:avLst/>
            </a:prstGeom>
            <a:noFill/>
            <a:ln w="38100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" name="Text Box 22"/>
          <p:cNvSpPr txBox="1">
            <a:spLocks noChangeArrowheads="1"/>
          </p:cNvSpPr>
          <p:nvPr/>
        </p:nvSpPr>
        <p:spPr bwMode="auto">
          <a:xfrm>
            <a:off x="1643042" y="5837272"/>
            <a:ext cx="1071570" cy="40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s-ES" sz="1400" b="1" dirty="0"/>
              <a:t>Km. HQ</a:t>
            </a:r>
            <a:endParaRPr lang="es-ES" sz="14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5900996" y="3286124"/>
            <a:ext cx="29572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= </a:t>
            </a:r>
            <a:r>
              <a:rPr lang="en-US" b="1" dirty="0" err="1"/>
              <a:t>Reacción</a:t>
            </a:r>
            <a:endParaRPr lang="en-US" b="1" dirty="0"/>
          </a:p>
          <a:p>
            <a:r>
              <a:rPr lang="en-US" b="1" dirty="0"/>
              <a:t>≠ </a:t>
            </a:r>
            <a:r>
              <a:rPr lang="en-US" b="1" dirty="0" err="1"/>
              <a:t>Vmax</a:t>
            </a:r>
            <a:endParaRPr lang="en-US" b="1" dirty="0"/>
          </a:p>
          <a:p>
            <a:r>
              <a:rPr lang="en-US" b="1" dirty="0"/>
              <a:t>≠ Km</a:t>
            </a:r>
          </a:p>
          <a:p>
            <a:r>
              <a:rPr lang="en-US" b="1" dirty="0"/>
              <a:t>≠ </a:t>
            </a:r>
            <a:r>
              <a:rPr lang="en-US" b="1" dirty="0" err="1"/>
              <a:t>Afinidad</a:t>
            </a:r>
            <a:r>
              <a:rPr lang="en-US" b="1" dirty="0"/>
              <a:t> </a:t>
            </a:r>
            <a:r>
              <a:rPr lang="en-US" b="1" dirty="0" err="1"/>
              <a:t>por</a:t>
            </a:r>
            <a:r>
              <a:rPr lang="en-US" b="1" dirty="0"/>
              <a:t> el </a:t>
            </a:r>
            <a:r>
              <a:rPr lang="en-US" b="1" dirty="0" err="1"/>
              <a:t>sustrato</a:t>
            </a:r>
            <a:endParaRPr lang="en-US" b="1" dirty="0"/>
          </a:p>
        </p:txBody>
      </p:sp>
      <p:sp>
        <p:nvSpPr>
          <p:cNvPr id="32" name="31 CuadroTexto"/>
          <p:cNvSpPr txBox="1"/>
          <p:nvPr/>
        </p:nvSpPr>
        <p:spPr>
          <a:xfrm>
            <a:off x="2357422" y="1571612"/>
            <a:ext cx="1853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C000"/>
                </a:solidFill>
              </a:rPr>
              <a:t>Glucosa</a:t>
            </a:r>
            <a:r>
              <a:rPr lang="en-US" b="1" dirty="0">
                <a:solidFill>
                  <a:srgbClr val="FFC000"/>
                </a:solidFill>
              </a:rPr>
              <a:t> + ATP </a:t>
            </a:r>
          </a:p>
        </p:txBody>
      </p:sp>
      <p:cxnSp>
        <p:nvCxnSpPr>
          <p:cNvPr id="34" name="33 Conector recto de flecha"/>
          <p:cNvCxnSpPr/>
          <p:nvPr/>
        </p:nvCxnSpPr>
        <p:spPr>
          <a:xfrm>
            <a:off x="4143372" y="1785926"/>
            <a:ext cx="1289303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CuadroTexto"/>
          <p:cNvSpPr txBox="1"/>
          <p:nvPr/>
        </p:nvSpPr>
        <p:spPr>
          <a:xfrm>
            <a:off x="5504113" y="1571612"/>
            <a:ext cx="2328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Glucosa-6-P + ADP </a:t>
            </a:r>
          </a:p>
        </p:txBody>
      </p:sp>
      <p:sp>
        <p:nvSpPr>
          <p:cNvPr id="36" name="35 CuadroTexto"/>
          <p:cNvSpPr txBox="1"/>
          <p:nvPr/>
        </p:nvSpPr>
        <p:spPr>
          <a:xfrm>
            <a:off x="4500562" y="142873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GQ</a:t>
            </a:r>
          </a:p>
        </p:txBody>
      </p:sp>
      <p:sp>
        <p:nvSpPr>
          <p:cNvPr id="37" name="36 CuadroTexto"/>
          <p:cNvSpPr txBox="1"/>
          <p:nvPr/>
        </p:nvSpPr>
        <p:spPr>
          <a:xfrm>
            <a:off x="4500562" y="177378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HQ</a:t>
            </a:r>
          </a:p>
        </p:txBody>
      </p:sp>
      <p:sp>
        <p:nvSpPr>
          <p:cNvPr id="38" name="37 CuadroTexto"/>
          <p:cNvSpPr txBox="1"/>
          <p:nvPr/>
        </p:nvSpPr>
        <p:spPr>
          <a:xfrm>
            <a:off x="1028491" y="3764165"/>
            <a:ext cx="9717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 err="1"/>
              <a:t>Vmax</a:t>
            </a:r>
            <a:r>
              <a:rPr lang="en-US" sz="1400" i="1" u="sng" dirty="0"/>
              <a:t> GQ</a:t>
            </a:r>
          </a:p>
          <a:p>
            <a:r>
              <a:rPr lang="en-US" sz="1400" i="1" dirty="0"/>
              <a:t>       2</a:t>
            </a:r>
          </a:p>
        </p:txBody>
      </p:sp>
      <p:sp>
        <p:nvSpPr>
          <p:cNvPr id="39" name="38 CuadroTexto"/>
          <p:cNvSpPr txBox="1"/>
          <p:nvPr/>
        </p:nvSpPr>
        <p:spPr>
          <a:xfrm>
            <a:off x="1109547" y="4978611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u="sng" dirty="0" err="1"/>
              <a:t>Vmax</a:t>
            </a:r>
            <a:r>
              <a:rPr lang="en-US" sz="1400" i="1" u="sng" dirty="0"/>
              <a:t> HQ</a:t>
            </a:r>
          </a:p>
          <a:p>
            <a:r>
              <a:rPr lang="en-US" sz="1400" i="1" dirty="0"/>
              <a:t>        2</a:t>
            </a:r>
          </a:p>
        </p:txBody>
      </p:sp>
      <p:sp>
        <p:nvSpPr>
          <p:cNvPr id="40" name="Text Box 10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23528" y="322203"/>
            <a:ext cx="8640960" cy="830997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400" b="1" dirty="0">
                <a:solidFill>
                  <a:schemeClr val="accent2"/>
                </a:solidFill>
              </a:rPr>
              <a:t>Dos isoenzimas presentan en general diferentes valores de Km y </a:t>
            </a:r>
            <a:r>
              <a:rPr lang="es-ES" sz="2400" b="1" dirty="0" err="1">
                <a:solidFill>
                  <a:schemeClr val="accent2"/>
                </a:solidFill>
              </a:rPr>
              <a:t>Vmáx</a:t>
            </a:r>
            <a:r>
              <a:rPr lang="es-ES" sz="2400" b="1" dirty="0">
                <a:solidFill>
                  <a:schemeClr val="accent2"/>
                </a:solidFill>
              </a:rPr>
              <a:t>. Ej. </a:t>
            </a:r>
            <a:r>
              <a:rPr lang="es-ES" sz="2400" b="1" dirty="0" err="1">
                <a:solidFill>
                  <a:schemeClr val="accent2"/>
                </a:solidFill>
              </a:rPr>
              <a:t>Hexoquinasa</a:t>
            </a:r>
            <a:r>
              <a:rPr lang="es-ES" sz="2400" b="1" dirty="0">
                <a:solidFill>
                  <a:schemeClr val="accent2"/>
                </a:solidFill>
              </a:rPr>
              <a:t> y </a:t>
            </a:r>
            <a:r>
              <a:rPr lang="es-ES" sz="2400" b="1" dirty="0" err="1">
                <a:solidFill>
                  <a:schemeClr val="accent2"/>
                </a:solidFill>
              </a:rPr>
              <a:t>Glucoquinasa</a:t>
            </a:r>
            <a:endParaRPr lang="es-E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 animBg="1"/>
      <p:bldP spid="54283" grpId="0" animBg="1"/>
      <p:bldP spid="46098" grpId="0"/>
      <p:bldP spid="24" grpId="0"/>
      <p:bldP spid="25" grpId="0"/>
      <p:bldP spid="30" grpId="0"/>
      <p:bldP spid="31" grpId="0"/>
      <p:bldP spid="38" grpId="0"/>
      <p:bldP spid="39" grpId="0"/>
      <p:bldP spid="4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812800" y="273440"/>
            <a:ext cx="7704138" cy="126188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 dirty="0">
                <a:solidFill>
                  <a:schemeClr val="accent2"/>
                </a:solidFill>
              </a:rPr>
              <a:t> </a:t>
            </a:r>
            <a:r>
              <a:rPr lang="es-ES" sz="2400" b="1" dirty="0">
                <a:solidFill>
                  <a:schemeClr val="accent2"/>
                </a:solidFill>
              </a:rPr>
              <a:t>Las isoenzimas puede localizarse en diferentes compartimentos de la célula ó en diferentes tejidos. Ej. </a:t>
            </a:r>
            <a:r>
              <a:rPr lang="es-ES" sz="2400" b="1" dirty="0" err="1">
                <a:solidFill>
                  <a:schemeClr val="accent2"/>
                </a:solidFill>
              </a:rPr>
              <a:t>fumarasa</a:t>
            </a:r>
            <a:r>
              <a:rPr lang="es-ES" sz="2400" b="1" dirty="0">
                <a:solidFill>
                  <a:schemeClr val="accent2"/>
                </a:solidFill>
              </a:rPr>
              <a:t> y malato deshidrogenasa.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715914"/>
            <a:ext cx="7097712" cy="509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1655142" y="2447882"/>
            <a:ext cx="16665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s-ES_tradnl" altLang="es-AR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+mn-cs"/>
              </a:rPr>
              <a:t>Malato </a:t>
            </a:r>
            <a:r>
              <a:rPr lang="es-ES_tradnl" altLang="es-AR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+mn-cs"/>
              </a:rPr>
              <a:t>DHasa</a:t>
            </a:r>
            <a:endParaRPr lang="es-ES_tradnl" altLang="es-AR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+mn-cs"/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98525" y="4895299"/>
            <a:ext cx="15132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s-ES_tradnl" altLang="es-AR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+mn-cs"/>
              </a:rPr>
              <a:t>Malato </a:t>
            </a:r>
            <a:r>
              <a:rPr lang="es-ES_tradnl" altLang="es-AR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+mn-cs"/>
              </a:rPr>
              <a:t>DHasa</a:t>
            </a:r>
            <a:endParaRPr lang="es-ES_tradnl" altLang="es-AR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+mn-cs"/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1547813" y="5617518"/>
            <a:ext cx="1079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s-ES_tradnl" altLang="es-AR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+mn-cs"/>
              </a:rPr>
              <a:t>Fumarasa</a:t>
            </a:r>
            <a:endParaRPr lang="es-ES_tradnl" altLang="es-AR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+mn-cs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029403" y="1955478"/>
            <a:ext cx="1079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s-ES_tradnl" altLang="es-AR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+mn-cs"/>
              </a:rPr>
              <a:t>Fumarasa</a:t>
            </a:r>
            <a:endParaRPr lang="es-ES_tradnl" altLang="es-AR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i="1" dirty="0">
                <a:solidFill>
                  <a:schemeClr val="bg1"/>
                </a:solidFill>
              </a:rPr>
              <a:t>Lactato deshidrogenasa</a:t>
            </a:r>
            <a:r>
              <a:rPr lang="es-ES" sz="3200" dirty="0">
                <a:solidFill>
                  <a:schemeClr val="bg1"/>
                </a:solidFill>
              </a:rPr>
              <a:t> (LDH)</a:t>
            </a: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428596" y="1357298"/>
            <a:ext cx="8286808" cy="1200329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rgbClr val="5A1AE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400" b="1" dirty="0">
                <a:solidFill>
                  <a:srgbClr val="C00000"/>
                </a:solidFill>
              </a:rPr>
              <a:t>Presenta 5 </a:t>
            </a:r>
            <a:r>
              <a:rPr lang="es-ES" sz="2400" b="1" dirty="0" err="1">
                <a:solidFill>
                  <a:srgbClr val="C00000"/>
                </a:solidFill>
              </a:rPr>
              <a:t>isoenzimas</a:t>
            </a:r>
            <a:r>
              <a:rPr lang="es-ES" sz="2400" b="1" dirty="0">
                <a:solidFill>
                  <a:srgbClr val="C00000"/>
                </a:solidFill>
              </a:rPr>
              <a:t> con distinta composición en cuanto a sus subunidades y c/u es específica de un tejido.</a:t>
            </a:r>
          </a:p>
        </p:txBody>
      </p:sp>
      <p:grpSp>
        <p:nvGrpSpPr>
          <p:cNvPr id="13" name="12 Grupo"/>
          <p:cNvGrpSpPr/>
          <p:nvPr/>
        </p:nvGrpSpPr>
        <p:grpSpPr>
          <a:xfrm>
            <a:off x="928662" y="2714620"/>
            <a:ext cx="7286676" cy="3857652"/>
            <a:chOff x="928662" y="2714620"/>
            <a:chExt cx="7286676" cy="3857652"/>
          </a:xfrm>
        </p:grpSpPr>
        <p:pic>
          <p:nvPicPr>
            <p:cNvPr id="7" name="6 Imagen" descr="slide_17.jpg"/>
            <p:cNvPicPr>
              <a:picLocks noChangeAspect="1"/>
            </p:cNvPicPr>
            <p:nvPr/>
          </p:nvPicPr>
          <p:blipFill>
            <a:blip r:embed="rId2"/>
            <a:srcRect l="8593" t="33333" r="11719" b="10416"/>
            <a:stretch>
              <a:fillRect/>
            </a:stretch>
          </p:blipFill>
          <p:spPr>
            <a:xfrm>
              <a:off x="928662" y="2714620"/>
              <a:ext cx="7286676" cy="3857652"/>
            </a:xfrm>
            <a:prstGeom prst="rect">
              <a:avLst/>
            </a:prstGeom>
          </p:spPr>
        </p:pic>
        <p:sp>
          <p:nvSpPr>
            <p:cNvPr id="8" name="7 CuadroTexto"/>
            <p:cNvSpPr txBox="1"/>
            <p:nvPr/>
          </p:nvSpPr>
          <p:spPr>
            <a:xfrm>
              <a:off x="2285984" y="3661950"/>
              <a:ext cx="1785950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bg1"/>
                  </a:solidFill>
                </a:rPr>
                <a:t>Corazón</a:t>
              </a:r>
              <a:r>
                <a:rPr lang="en-US" sz="1600" b="1" dirty="0">
                  <a:solidFill>
                    <a:schemeClr val="bg1"/>
                  </a:solidFill>
                </a:rPr>
                <a:t>, </a:t>
              </a:r>
              <a:r>
                <a:rPr lang="en-US" sz="1600" b="1" dirty="0" err="1">
                  <a:solidFill>
                    <a:schemeClr val="bg1"/>
                  </a:solidFill>
                </a:rPr>
                <a:t>Riñón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2438384" y="4884019"/>
              <a:ext cx="1785950" cy="83099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bg1"/>
                  </a:solidFill>
                </a:rPr>
                <a:t>Glóbulos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sz="1600" b="1" dirty="0" err="1">
                  <a:solidFill>
                    <a:schemeClr val="bg1"/>
                  </a:solidFill>
                </a:rPr>
                <a:t>rojos</a:t>
              </a:r>
              <a:r>
                <a:rPr lang="en-US" sz="1600" b="1" dirty="0">
                  <a:solidFill>
                    <a:schemeClr val="bg1"/>
                  </a:solidFill>
                </a:rPr>
                <a:t>, </a:t>
              </a:r>
              <a:r>
                <a:rPr lang="en-US" sz="1600" b="1" dirty="0" err="1">
                  <a:solidFill>
                    <a:schemeClr val="bg1"/>
                  </a:solidFill>
                </a:rPr>
                <a:t>Corazón</a:t>
              </a:r>
              <a:r>
                <a:rPr lang="en-US" sz="1600" b="1" dirty="0">
                  <a:solidFill>
                    <a:schemeClr val="bg1"/>
                  </a:solidFill>
                </a:rPr>
                <a:t>, </a:t>
              </a:r>
              <a:r>
                <a:rPr lang="en-US" sz="1600" b="1" dirty="0" err="1">
                  <a:solidFill>
                    <a:schemeClr val="bg1"/>
                  </a:solidFill>
                </a:rPr>
                <a:t>Riñón</a:t>
              </a:r>
              <a:r>
                <a:rPr lang="en-US" sz="1600" b="1" dirty="0">
                  <a:solidFill>
                    <a:schemeClr val="bg1"/>
                  </a:solidFill>
                </a:rPr>
                <a:t>, </a:t>
              </a:r>
              <a:r>
                <a:rPr lang="en-US" sz="1600" b="1" dirty="0" err="1">
                  <a:solidFill>
                    <a:schemeClr val="bg1"/>
                  </a:solidFill>
                </a:rPr>
                <a:t>Cerebro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6072198" y="2928934"/>
              <a:ext cx="2071702" cy="584775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bg1"/>
                  </a:solidFill>
                </a:rPr>
                <a:t>Glóbulos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sz="1600" b="1" dirty="0" err="1">
                  <a:solidFill>
                    <a:schemeClr val="bg1"/>
                  </a:solidFill>
                </a:rPr>
                <a:t>blancos</a:t>
              </a:r>
              <a:r>
                <a:rPr lang="en-US" sz="1600" b="1" dirty="0">
                  <a:solidFill>
                    <a:schemeClr val="bg1"/>
                  </a:solidFill>
                </a:rPr>
                <a:t>, </a:t>
              </a:r>
              <a:r>
                <a:rPr lang="en-US" sz="1600" b="1" dirty="0" err="1">
                  <a:solidFill>
                    <a:schemeClr val="bg1"/>
                  </a:solidFill>
                </a:rPr>
                <a:t>Cerebro</a:t>
              </a:r>
              <a:r>
                <a:rPr lang="en-US" sz="1600" b="1" dirty="0">
                  <a:solidFill>
                    <a:schemeClr val="bg1"/>
                  </a:solidFill>
                </a:rPr>
                <a:t>, </a:t>
              </a:r>
              <a:r>
                <a:rPr lang="en-US" sz="1600" b="1" dirty="0" err="1">
                  <a:solidFill>
                    <a:schemeClr val="bg1"/>
                  </a:solidFill>
                </a:rPr>
                <a:t>Pulmón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6072198" y="4272985"/>
              <a:ext cx="2071702" cy="584775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bg1"/>
                  </a:solidFill>
                </a:rPr>
                <a:t>Pulmón</a:t>
              </a:r>
              <a:r>
                <a:rPr lang="en-US" sz="1600" b="1" dirty="0">
                  <a:solidFill>
                    <a:schemeClr val="bg1"/>
                  </a:solidFill>
                </a:rPr>
                <a:t>, </a:t>
              </a:r>
              <a:r>
                <a:rPr lang="en-US" sz="1600" b="1" dirty="0" err="1">
                  <a:solidFill>
                    <a:schemeClr val="bg1"/>
                  </a:solidFill>
                </a:rPr>
                <a:t>Músculo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sz="1600" b="1" dirty="0" err="1">
                  <a:solidFill>
                    <a:schemeClr val="bg1"/>
                  </a:solidFill>
                </a:rPr>
                <a:t>esquelético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6072198" y="5455523"/>
              <a:ext cx="2071702" cy="83099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bg1"/>
                  </a:solidFill>
                </a:rPr>
                <a:t>Músculo</a:t>
              </a:r>
              <a:r>
                <a:rPr lang="en-US" sz="1600" b="1" dirty="0">
                  <a:solidFill>
                    <a:schemeClr val="bg1"/>
                  </a:solidFill>
                </a:rPr>
                <a:t> </a:t>
              </a:r>
              <a:r>
                <a:rPr lang="en-US" sz="1600" b="1" dirty="0" err="1">
                  <a:solidFill>
                    <a:schemeClr val="bg1"/>
                  </a:solidFill>
                </a:rPr>
                <a:t>esquelético</a:t>
              </a:r>
              <a:r>
                <a:rPr lang="en-US" sz="1600" b="1" dirty="0">
                  <a:solidFill>
                    <a:schemeClr val="bg1"/>
                  </a:solidFill>
                </a:rPr>
                <a:t>, </a:t>
              </a:r>
              <a:r>
                <a:rPr lang="en-US" sz="1600" b="1" dirty="0" err="1">
                  <a:solidFill>
                    <a:schemeClr val="bg1"/>
                  </a:solidFill>
                </a:rPr>
                <a:t>Hígado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17 Grupo"/>
          <p:cNvGrpSpPr/>
          <p:nvPr/>
        </p:nvGrpSpPr>
        <p:grpSpPr>
          <a:xfrm>
            <a:off x="0" y="1700808"/>
            <a:ext cx="9144000" cy="4369526"/>
            <a:chOff x="0" y="1142984"/>
            <a:chExt cx="9144000" cy="4369526"/>
          </a:xfrm>
        </p:grpSpPr>
        <p:pic>
          <p:nvPicPr>
            <p:cNvPr id="2" name="1 Imagen" descr="isoenzimas1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345489"/>
              <a:ext cx="9144000" cy="4167021"/>
            </a:xfrm>
            <a:prstGeom prst="rect">
              <a:avLst/>
            </a:prstGeom>
          </p:spPr>
        </p:pic>
        <p:sp>
          <p:nvSpPr>
            <p:cNvPr id="3" name="2 Rectángulo"/>
            <p:cNvSpPr/>
            <p:nvPr/>
          </p:nvSpPr>
          <p:spPr>
            <a:xfrm>
              <a:off x="0" y="3071810"/>
              <a:ext cx="3714744" cy="24288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3 CuadroTexto"/>
            <p:cNvSpPr txBox="1"/>
            <p:nvPr/>
          </p:nvSpPr>
          <p:spPr>
            <a:xfrm>
              <a:off x="3286116" y="3214686"/>
              <a:ext cx="1857388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err="1">
                  <a:solidFill>
                    <a:srgbClr val="0000FF"/>
                  </a:solidFill>
                </a:rPr>
                <a:t>Glóbulos</a:t>
              </a:r>
              <a:r>
                <a:rPr lang="en-US" sz="1600" b="1" dirty="0">
                  <a:solidFill>
                    <a:srgbClr val="0000FF"/>
                  </a:solidFill>
                </a:rPr>
                <a:t> </a:t>
              </a:r>
              <a:r>
                <a:rPr lang="en-US" sz="1600" b="1" dirty="0" err="1">
                  <a:solidFill>
                    <a:srgbClr val="0000FF"/>
                  </a:solidFill>
                </a:rPr>
                <a:t>rojos</a:t>
              </a:r>
              <a:r>
                <a:rPr lang="en-US" sz="1600" b="1" dirty="0">
                  <a:solidFill>
                    <a:srgbClr val="0000FF"/>
                  </a:solidFill>
                </a:rPr>
                <a:t>, </a:t>
              </a:r>
              <a:r>
                <a:rPr lang="en-US" sz="1600" b="1" dirty="0" err="1">
                  <a:solidFill>
                    <a:srgbClr val="0000FF"/>
                  </a:solidFill>
                </a:rPr>
                <a:t>Pulmón</a:t>
              </a:r>
              <a:r>
                <a:rPr lang="en-US" sz="1600" b="1" dirty="0">
                  <a:solidFill>
                    <a:srgbClr val="0000FF"/>
                  </a:solidFill>
                </a:rPr>
                <a:t>, </a:t>
              </a:r>
              <a:r>
                <a:rPr lang="en-US" sz="1600" b="1" dirty="0" err="1">
                  <a:solidFill>
                    <a:srgbClr val="0000FF"/>
                  </a:solidFill>
                </a:rPr>
                <a:t>Cerebro</a:t>
              </a:r>
              <a:endParaRPr lang="en-US" sz="1600" b="1" dirty="0">
                <a:solidFill>
                  <a:srgbClr val="0000FF"/>
                </a:solidFill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214678" y="4214818"/>
              <a:ext cx="1928826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rgbClr val="0000FF"/>
                  </a:solidFill>
                </a:rPr>
                <a:t>Hígado</a:t>
              </a:r>
              <a:r>
                <a:rPr lang="en-US" sz="1600" b="1" dirty="0">
                  <a:solidFill>
                    <a:srgbClr val="0000FF"/>
                  </a:solidFill>
                </a:rPr>
                <a:t>, </a:t>
              </a:r>
              <a:r>
                <a:rPr lang="en-US" sz="1600" b="1" dirty="0" err="1">
                  <a:solidFill>
                    <a:srgbClr val="0000FF"/>
                  </a:solidFill>
                </a:rPr>
                <a:t>Músculo</a:t>
              </a:r>
              <a:r>
                <a:rPr lang="en-US" sz="1600" b="1" dirty="0">
                  <a:solidFill>
                    <a:srgbClr val="0000FF"/>
                  </a:solidFill>
                </a:rPr>
                <a:t> </a:t>
              </a:r>
              <a:r>
                <a:rPr lang="en-US" sz="1600" b="1" dirty="0" err="1">
                  <a:solidFill>
                    <a:srgbClr val="0000FF"/>
                  </a:solidFill>
                </a:rPr>
                <a:t>Esquelético</a:t>
              </a:r>
              <a:endParaRPr lang="en-US" sz="1600" b="1" dirty="0">
                <a:solidFill>
                  <a:srgbClr val="0000FF"/>
                </a:solidFill>
              </a:endParaRPr>
            </a:p>
            <a:p>
              <a:pPr algn="ctr"/>
              <a:r>
                <a:rPr lang="en-US" sz="1600" b="1" dirty="0">
                  <a:solidFill>
                    <a:srgbClr val="0000FF"/>
                  </a:solidFill>
                </a:rPr>
                <a:t>(M4)</a:t>
              </a: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4000496" y="2000240"/>
              <a:ext cx="1143008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rgbClr val="0000FF"/>
                  </a:solidFill>
                </a:rPr>
                <a:t>Corazón</a:t>
              </a:r>
              <a:r>
                <a:rPr lang="en-US" sz="1600" b="1" dirty="0">
                  <a:solidFill>
                    <a:srgbClr val="0000FF"/>
                  </a:solidFill>
                </a:rPr>
                <a:t>, </a:t>
              </a:r>
            </a:p>
            <a:p>
              <a:pPr algn="ctr"/>
              <a:r>
                <a:rPr lang="en-US" sz="1600" b="1" dirty="0" err="1">
                  <a:solidFill>
                    <a:srgbClr val="0000FF"/>
                  </a:solidFill>
                </a:rPr>
                <a:t>Riñón</a:t>
              </a:r>
              <a:r>
                <a:rPr lang="en-US" sz="1600" b="1" dirty="0">
                  <a:solidFill>
                    <a:srgbClr val="0000FF"/>
                  </a:solidFill>
                </a:rPr>
                <a:t> </a:t>
              </a:r>
            </a:p>
            <a:p>
              <a:pPr algn="ctr"/>
              <a:r>
                <a:rPr lang="en-US" sz="1600" b="1" dirty="0">
                  <a:solidFill>
                    <a:srgbClr val="0000FF"/>
                  </a:solidFill>
                </a:rPr>
                <a:t>(H4)</a:t>
              </a: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3286116" y="5162148"/>
              <a:ext cx="192882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ISOFORMAS</a:t>
              </a:r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7643834" y="1142984"/>
              <a:ext cx="107157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/>
                <a:t>Anodo</a:t>
              </a:r>
              <a:endParaRPr lang="en-US" sz="1600" b="1" dirty="0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4929190" y="1142984"/>
              <a:ext cx="107157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/>
                <a:t>Cátodo</a:t>
              </a:r>
              <a:endParaRPr lang="en-US" sz="1600" b="1" dirty="0"/>
            </a:p>
          </p:txBody>
        </p:sp>
        <p:cxnSp>
          <p:nvCxnSpPr>
            <p:cNvPr id="11" name="10 Conector recto de flecha"/>
            <p:cNvCxnSpPr/>
            <p:nvPr/>
          </p:nvCxnSpPr>
          <p:spPr>
            <a:xfrm>
              <a:off x="5929322" y="1643050"/>
              <a:ext cx="2143140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11 CuadroTexto"/>
            <p:cNvSpPr txBox="1"/>
            <p:nvPr/>
          </p:nvSpPr>
          <p:spPr>
            <a:xfrm>
              <a:off x="8143900" y="1511606"/>
              <a:ext cx="285752" cy="27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</a:rPr>
                <a:t>+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5429256" y="1511606"/>
              <a:ext cx="285752" cy="27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FF"/>
                  </a:solidFill>
                </a:rPr>
                <a:t>-</a:t>
              </a:r>
            </a:p>
          </p:txBody>
        </p:sp>
      </p:grpSp>
      <p:sp>
        <p:nvSpPr>
          <p:cNvPr id="15" name="Text Box 60"/>
          <p:cNvSpPr txBox="1">
            <a:spLocks noChangeArrowheads="1"/>
          </p:cNvSpPr>
          <p:nvPr/>
        </p:nvSpPr>
        <p:spPr bwMode="auto">
          <a:xfrm>
            <a:off x="398492" y="387727"/>
            <a:ext cx="8316912" cy="126188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9525">
            <a:solidFill>
              <a:srgbClr val="DA1F2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solidFill>
                  <a:srgbClr val="DA1F28"/>
                </a:solidFill>
                <a:effectLst/>
                <a:uLnTx/>
                <a:uFillTx/>
              </a:rPr>
              <a:t> </a:t>
            </a:r>
            <a:r>
              <a:rPr lang="es-ES" sz="2400" b="1" kern="0" dirty="0">
                <a:solidFill>
                  <a:srgbClr val="DA1F28"/>
                </a:solidFill>
              </a:rPr>
              <a:t>Dada su </a:t>
            </a:r>
            <a:r>
              <a:rPr kumimoji="0" lang="es-ES" sz="2400" b="1" i="0" u="none" strike="noStrike" kern="0" cap="none" spc="0" normalizeH="0" baseline="0" noProof="0" dirty="0">
                <a:ln>
                  <a:noFill/>
                </a:ln>
                <a:solidFill>
                  <a:srgbClr val="DA1F28"/>
                </a:solidFill>
                <a:effectLst/>
                <a:uLnTx/>
                <a:uFillTx/>
              </a:rPr>
              <a:t>diferente composición </a:t>
            </a:r>
            <a:r>
              <a:rPr kumimoji="0" lang="es-ES" sz="2400" b="1" i="0" u="none" strike="noStrike" kern="0" cap="none" spc="0" normalizeH="0" baseline="0" noProof="0" dirty="0" err="1">
                <a:ln>
                  <a:noFill/>
                </a:ln>
                <a:solidFill>
                  <a:srgbClr val="DA1F28"/>
                </a:solidFill>
                <a:effectLst/>
                <a:uLnTx/>
                <a:uFillTx/>
              </a:rPr>
              <a:t>aminoacídica</a:t>
            </a:r>
            <a:r>
              <a:rPr kumimoji="0" lang="es-ES" sz="2400" b="1" i="0" u="none" strike="noStrike" kern="0" cap="none" spc="0" normalizeH="0" baseline="0" noProof="0" dirty="0">
                <a:ln>
                  <a:noFill/>
                </a:ln>
                <a:solidFill>
                  <a:srgbClr val="DA1F28"/>
                </a:solidFill>
                <a:effectLst/>
                <a:uLnTx/>
                <a:uFillTx/>
              </a:rPr>
              <a:t>, poseen diferencias de carga y tamaño, lo que permite separar las isoenzimas por electroforesis. Ej. LDH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Rectangle 4"/>
          <p:cNvSpPr>
            <a:spLocks noGrp="1" noChangeArrowheads="1"/>
          </p:cNvSpPr>
          <p:nvPr>
            <p:ph type="title"/>
          </p:nvPr>
        </p:nvSpPr>
        <p:spPr>
          <a:xfrm>
            <a:off x="600076" y="764704"/>
            <a:ext cx="8229600" cy="567185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>
                <a:solidFill>
                  <a:schemeClr val="bg1"/>
                </a:solidFill>
              </a:rPr>
              <a:t>Inhibidor competitivo</a:t>
            </a:r>
          </a:p>
        </p:txBody>
      </p:sp>
      <p:grpSp>
        <p:nvGrpSpPr>
          <p:cNvPr id="44035" name="Group 9"/>
          <p:cNvGrpSpPr>
            <a:grpSpLocks/>
          </p:cNvGrpSpPr>
          <p:nvPr/>
        </p:nvGrpSpPr>
        <p:grpSpPr bwMode="auto">
          <a:xfrm>
            <a:off x="1290685" y="2197436"/>
            <a:ext cx="935038" cy="1192212"/>
            <a:chOff x="1338" y="2976"/>
            <a:chExt cx="589" cy="751"/>
          </a:xfrm>
        </p:grpSpPr>
        <p:sp>
          <p:nvSpPr>
            <p:cNvPr id="44046" name="Text Box 6"/>
            <p:cNvSpPr txBox="1">
              <a:spLocks noChangeArrowheads="1"/>
            </p:cNvSpPr>
            <p:nvPr/>
          </p:nvSpPr>
          <p:spPr bwMode="auto">
            <a:xfrm>
              <a:off x="1338" y="2976"/>
              <a:ext cx="589" cy="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/>
                <a:t> </a:t>
              </a:r>
              <a:r>
                <a:rPr lang="es-ES" b="1" dirty="0">
                  <a:solidFill>
                    <a:srgbClr val="FFC000"/>
                  </a:solidFill>
                </a:rPr>
                <a:t>COO</a:t>
              </a:r>
              <a:r>
                <a:rPr lang="es-ES" b="1" baseline="30000" dirty="0">
                  <a:solidFill>
                    <a:srgbClr val="FFC000"/>
                  </a:solidFill>
                </a:rPr>
                <a:t>-</a:t>
              </a:r>
              <a:endParaRPr lang="es-ES" b="1" dirty="0">
                <a:solidFill>
                  <a:srgbClr val="FFC000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FFC000"/>
                  </a:solidFill>
                </a:rPr>
                <a:t>(CH</a:t>
              </a:r>
              <a:r>
                <a:rPr lang="es-ES" b="1" baseline="-25000" dirty="0">
                  <a:solidFill>
                    <a:srgbClr val="FFC000"/>
                  </a:solidFill>
                </a:rPr>
                <a:t>2</a:t>
              </a:r>
              <a:r>
                <a:rPr lang="es-ES" b="1" dirty="0">
                  <a:solidFill>
                    <a:srgbClr val="FFC000"/>
                  </a:solidFill>
                </a:rPr>
                <a:t>)</a:t>
              </a:r>
              <a:r>
                <a:rPr lang="es-ES" b="1" baseline="-25000" dirty="0">
                  <a:solidFill>
                    <a:srgbClr val="FFC000"/>
                  </a:solidFill>
                </a:rPr>
                <a:t>2</a:t>
              </a:r>
              <a:endParaRPr lang="es-ES" b="1" dirty="0">
                <a:solidFill>
                  <a:srgbClr val="FFC000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FFC000"/>
                  </a:solidFill>
                </a:rPr>
                <a:t> COO</a:t>
              </a:r>
              <a:r>
                <a:rPr lang="es-ES" b="1" baseline="30000" dirty="0">
                  <a:solidFill>
                    <a:srgbClr val="FFC000"/>
                  </a:solidFill>
                </a:rPr>
                <a:t>-</a:t>
              </a:r>
              <a:endParaRPr lang="es-ES" b="1" dirty="0">
                <a:solidFill>
                  <a:srgbClr val="FFC000"/>
                </a:solidFill>
              </a:endParaRPr>
            </a:p>
          </p:txBody>
        </p:sp>
        <p:sp>
          <p:nvSpPr>
            <p:cNvPr id="44047" name="Line 7"/>
            <p:cNvSpPr>
              <a:spLocks noChangeShapeType="1"/>
            </p:cNvSpPr>
            <p:nvPr/>
          </p:nvSpPr>
          <p:spPr bwMode="auto">
            <a:xfrm>
              <a:off x="1474" y="3158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8" name="Line 8"/>
            <p:cNvSpPr>
              <a:spLocks noChangeShapeType="1"/>
            </p:cNvSpPr>
            <p:nvPr/>
          </p:nvSpPr>
          <p:spPr bwMode="auto">
            <a:xfrm>
              <a:off x="1474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4036" name="Group 14"/>
          <p:cNvGrpSpPr>
            <a:grpSpLocks/>
          </p:cNvGrpSpPr>
          <p:nvPr/>
        </p:nvGrpSpPr>
        <p:grpSpPr bwMode="auto">
          <a:xfrm>
            <a:off x="1287512" y="3861048"/>
            <a:ext cx="935037" cy="1192213"/>
            <a:chOff x="2472" y="3022"/>
            <a:chExt cx="589" cy="751"/>
          </a:xfrm>
        </p:grpSpPr>
        <p:sp>
          <p:nvSpPr>
            <p:cNvPr id="44043" name="Text Box 11"/>
            <p:cNvSpPr txBox="1">
              <a:spLocks noChangeArrowheads="1"/>
            </p:cNvSpPr>
            <p:nvPr/>
          </p:nvSpPr>
          <p:spPr bwMode="auto">
            <a:xfrm>
              <a:off x="2472" y="3022"/>
              <a:ext cx="589" cy="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00B050"/>
                  </a:solidFill>
                </a:rPr>
                <a:t> COO</a:t>
              </a:r>
              <a:r>
                <a:rPr lang="es-ES" b="1" baseline="30000" dirty="0">
                  <a:solidFill>
                    <a:srgbClr val="00B050"/>
                  </a:solidFill>
                </a:rPr>
                <a:t>-</a:t>
              </a:r>
              <a:endParaRPr lang="es-ES" b="1" dirty="0">
                <a:solidFill>
                  <a:srgbClr val="00B050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00B050"/>
                  </a:solidFill>
                </a:rPr>
                <a:t> CH</a:t>
              </a:r>
              <a:r>
                <a:rPr lang="es-ES" b="1" baseline="-25000" dirty="0">
                  <a:solidFill>
                    <a:srgbClr val="00B050"/>
                  </a:solidFill>
                </a:rPr>
                <a:t>2</a:t>
              </a:r>
              <a:endParaRPr lang="es-ES" b="1" dirty="0">
                <a:solidFill>
                  <a:srgbClr val="00B050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00B050"/>
                  </a:solidFill>
                </a:rPr>
                <a:t> COO</a:t>
              </a:r>
              <a:r>
                <a:rPr lang="es-ES" b="1" baseline="30000" dirty="0">
                  <a:solidFill>
                    <a:srgbClr val="00B050"/>
                  </a:solidFill>
                </a:rPr>
                <a:t>-</a:t>
              </a:r>
              <a:endParaRPr lang="es-ES" b="1" dirty="0">
                <a:solidFill>
                  <a:srgbClr val="00B050"/>
                </a:solidFill>
              </a:endParaRPr>
            </a:p>
          </p:txBody>
        </p:sp>
        <p:sp>
          <p:nvSpPr>
            <p:cNvPr id="44044" name="Line 12"/>
            <p:cNvSpPr>
              <a:spLocks noChangeShapeType="1"/>
            </p:cNvSpPr>
            <p:nvPr/>
          </p:nvSpPr>
          <p:spPr bwMode="auto">
            <a:xfrm>
              <a:off x="2608" y="3204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44045" name="Line 13"/>
            <p:cNvSpPr>
              <a:spLocks noChangeShapeType="1"/>
            </p:cNvSpPr>
            <p:nvPr/>
          </p:nvSpPr>
          <p:spPr bwMode="auto">
            <a:xfrm>
              <a:off x="2608" y="347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</p:grpSp>
      <p:grpSp>
        <p:nvGrpSpPr>
          <p:cNvPr id="44037" name="Group 18"/>
          <p:cNvGrpSpPr>
            <a:grpSpLocks/>
          </p:cNvGrpSpPr>
          <p:nvPr/>
        </p:nvGrpSpPr>
        <p:grpSpPr bwMode="auto">
          <a:xfrm>
            <a:off x="971624" y="1268760"/>
            <a:ext cx="7416800" cy="814389"/>
            <a:chOff x="521" y="990"/>
            <a:chExt cx="4672" cy="513"/>
          </a:xfrm>
        </p:grpSpPr>
        <p:sp>
          <p:nvSpPr>
            <p:cNvPr id="44040" name="Text Box 15"/>
            <p:cNvSpPr txBox="1">
              <a:spLocks noChangeArrowheads="1"/>
            </p:cNvSpPr>
            <p:nvPr/>
          </p:nvSpPr>
          <p:spPr bwMode="auto">
            <a:xfrm>
              <a:off x="521" y="1253"/>
              <a:ext cx="467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 dirty="0" err="1"/>
                <a:t>Succinato</a:t>
              </a:r>
              <a:r>
                <a:rPr lang="es-ES" sz="2000" b="1" dirty="0"/>
                <a:t>  +  FAD</a:t>
              </a:r>
              <a:r>
                <a:rPr lang="es-ES" sz="2000" b="1" baseline="30000" dirty="0"/>
                <a:t>+</a:t>
              </a:r>
              <a:r>
                <a:rPr lang="es-ES" sz="2000" b="1" baseline="-25000" dirty="0"/>
                <a:t>   </a:t>
              </a:r>
              <a:r>
                <a:rPr lang="es-ES" sz="2000" b="1" dirty="0"/>
                <a:t>                           </a:t>
              </a:r>
              <a:r>
                <a:rPr lang="es-ES" sz="2000" b="1" dirty="0" err="1"/>
                <a:t>Fumarato</a:t>
              </a:r>
              <a:r>
                <a:rPr lang="es-ES" sz="2000" b="1" dirty="0"/>
                <a:t>  +  FADH</a:t>
              </a:r>
              <a:r>
                <a:rPr lang="es-ES" sz="2000" b="1" baseline="-25000" dirty="0"/>
                <a:t>2</a:t>
              </a:r>
            </a:p>
          </p:txBody>
        </p:sp>
        <p:sp>
          <p:nvSpPr>
            <p:cNvPr id="44041" name="Line 16"/>
            <p:cNvSpPr>
              <a:spLocks noChangeShapeType="1"/>
            </p:cNvSpPr>
            <p:nvPr/>
          </p:nvSpPr>
          <p:spPr bwMode="auto">
            <a:xfrm>
              <a:off x="2333" y="1395"/>
              <a:ext cx="81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2" name="Text Box 17"/>
            <p:cNvSpPr txBox="1">
              <a:spLocks noChangeArrowheads="1"/>
            </p:cNvSpPr>
            <p:nvPr/>
          </p:nvSpPr>
          <p:spPr bwMode="auto">
            <a:xfrm>
              <a:off x="2070" y="990"/>
              <a:ext cx="13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 i="1" dirty="0" err="1">
                  <a:solidFill>
                    <a:srgbClr val="FF0000"/>
                  </a:solidFill>
                </a:rPr>
                <a:t>Succinato</a:t>
              </a:r>
              <a:r>
                <a:rPr lang="es-ES" b="1" i="1" dirty="0">
                  <a:solidFill>
                    <a:srgbClr val="FF0000"/>
                  </a:solidFill>
                </a:rPr>
                <a:t> deshidrogenasa</a:t>
              </a:r>
            </a:p>
          </p:txBody>
        </p:sp>
      </p:grpSp>
      <p:sp>
        <p:nvSpPr>
          <p:cNvPr id="44039" name="Text Box 20"/>
          <p:cNvSpPr txBox="1">
            <a:spLocks noChangeArrowheads="1"/>
          </p:cNvSpPr>
          <p:nvPr/>
        </p:nvSpPr>
        <p:spPr bwMode="auto">
          <a:xfrm>
            <a:off x="1287512" y="5085011"/>
            <a:ext cx="1223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dirty="0" err="1">
                <a:solidFill>
                  <a:srgbClr val="00B050"/>
                </a:solidFill>
              </a:rPr>
              <a:t>Malonato</a:t>
            </a:r>
            <a:endParaRPr lang="es-ES" b="1" dirty="0">
              <a:solidFill>
                <a:srgbClr val="00B050"/>
              </a:solidFill>
            </a:endParaRPr>
          </a:p>
        </p:txBody>
      </p:sp>
      <p:pic>
        <p:nvPicPr>
          <p:cNvPr id="17" name="16 Imagen" descr="inhcomp.gif"/>
          <p:cNvPicPr>
            <a:picLocks noChangeAspect="1"/>
          </p:cNvPicPr>
          <p:nvPr/>
        </p:nvPicPr>
        <p:blipFill>
          <a:blip r:embed="rId2"/>
          <a:srcRect l="38419"/>
          <a:stretch>
            <a:fillRect/>
          </a:stretch>
        </p:blipFill>
        <p:spPr>
          <a:xfrm>
            <a:off x="3472449" y="2246553"/>
            <a:ext cx="4007712" cy="1614495"/>
          </a:xfrm>
          <a:prstGeom prst="rect">
            <a:avLst/>
          </a:prstGeom>
        </p:spPr>
      </p:pic>
      <p:pic>
        <p:nvPicPr>
          <p:cNvPr id="19" name="18 Imagen" descr="inhcomp.gif"/>
          <p:cNvPicPr>
            <a:picLocks noChangeAspect="1"/>
          </p:cNvPicPr>
          <p:nvPr/>
        </p:nvPicPr>
        <p:blipFill>
          <a:blip r:embed="rId2"/>
          <a:srcRect r="61581"/>
          <a:stretch>
            <a:fillRect/>
          </a:stretch>
        </p:blipFill>
        <p:spPr>
          <a:xfrm>
            <a:off x="972120" y="2246553"/>
            <a:ext cx="2500330" cy="1614495"/>
          </a:xfrm>
          <a:prstGeom prst="rect">
            <a:avLst/>
          </a:prstGeom>
        </p:spPr>
      </p:pic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2567892" y="188640"/>
            <a:ext cx="4293967" cy="46166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dirty="0"/>
              <a:t>INHIBICION REVERSIBLE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49" y="4046013"/>
            <a:ext cx="3152157" cy="1800200"/>
          </a:xfrm>
          <a:prstGeom prst="rect">
            <a:avLst/>
          </a:prstGeom>
        </p:spPr>
      </p:pic>
      <p:grpSp>
        <p:nvGrpSpPr>
          <p:cNvPr id="6" name="Grupo 5"/>
          <p:cNvGrpSpPr/>
          <p:nvPr/>
        </p:nvGrpSpPr>
        <p:grpSpPr>
          <a:xfrm>
            <a:off x="5725418" y="4005064"/>
            <a:ext cx="3239070" cy="2695355"/>
            <a:chOff x="5775315" y="4046013"/>
            <a:chExt cx="3054361" cy="2444708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75315" y="4046013"/>
              <a:ext cx="3054361" cy="2444708"/>
            </a:xfrm>
            <a:prstGeom prst="rect">
              <a:avLst/>
            </a:prstGeom>
          </p:spPr>
        </p:pic>
        <p:sp>
          <p:nvSpPr>
            <p:cNvPr id="5" name="Rectángulo 4"/>
            <p:cNvSpPr/>
            <p:nvPr/>
          </p:nvSpPr>
          <p:spPr>
            <a:xfrm>
              <a:off x="7020272" y="5157019"/>
              <a:ext cx="1728192" cy="79226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</p:grpSp>
      <p:sp>
        <p:nvSpPr>
          <p:cNvPr id="7" name="CuadroTexto 6"/>
          <p:cNvSpPr txBox="1"/>
          <p:nvPr/>
        </p:nvSpPr>
        <p:spPr>
          <a:xfrm>
            <a:off x="6588224" y="5445224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b="1" dirty="0">
                <a:solidFill>
                  <a:schemeClr val="bg1"/>
                </a:solidFill>
              </a:rPr>
              <a:t>1/</a:t>
            </a:r>
            <a:r>
              <a:rPr lang="es-AR" sz="1600" b="1" dirty="0" err="1">
                <a:solidFill>
                  <a:schemeClr val="bg1"/>
                </a:solidFill>
              </a:rPr>
              <a:t>Vmax</a:t>
            </a:r>
            <a:endParaRPr lang="es-AR" sz="1600" b="1" dirty="0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5590606" y="6231216"/>
            <a:ext cx="683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400" b="1" dirty="0">
                <a:solidFill>
                  <a:schemeClr val="bg1"/>
                </a:solidFill>
              </a:rPr>
              <a:t>-1/Km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6156176" y="6237312"/>
            <a:ext cx="7168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400" b="1" dirty="0">
                <a:solidFill>
                  <a:schemeClr val="bg1"/>
                </a:solidFill>
              </a:rPr>
              <a:t>-1/</a:t>
            </a:r>
            <a:r>
              <a:rPr lang="es-AR" sz="1400" b="1" dirty="0" err="1">
                <a:solidFill>
                  <a:schemeClr val="bg1"/>
                </a:solidFill>
              </a:rPr>
              <a:t>Km</a:t>
            </a:r>
            <a:r>
              <a:rPr lang="es-AR" sz="1400" b="1" baseline="-25000" dirty="0" err="1">
                <a:solidFill>
                  <a:schemeClr val="bg1"/>
                </a:solidFill>
              </a:rPr>
              <a:t>i</a:t>
            </a:r>
            <a:endParaRPr lang="es-AR" sz="1400" b="1" baseline="-25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380845" y="764704"/>
            <a:ext cx="8229600" cy="616433"/>
          </a:xfrm>
          <a:prstGeom prst="rect">
            <a:avLst/>
          </a:prstGeom>
          <a:solidFill>
            <a:srgbClr val="92D050"/>
          </a:solidFill>
          <a:ln>
            <a:solidFill>
              <a:schemeClr val="accent2"/>
            </a:solidFill>
          </a:ln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Inhibidor no competitivo</a:t>
            </a:r>
          </a:p>
        </p:txBody>
      </p:sp>
      <p:sp>
        <p:nvSpPr>
          <p:cNvPr id="55298" name="AutoShape 2" descr="http://www.oocities.org/pelabzen/inhnocomp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4 Imagen" descr="inhnocomp.gif"/>
          <p:cNvPicPr>
            <a:picLocks noChangeAspect="1"/>
          </p:cNvPicPr>
          <p:nvPr/>
        </p:nvPicPr>
        <p:blipFill>
          <a:blip r:embed="rId2"/>
          <a:srcRect t="26789"/>
          <a:stretch>
            <a:fillRect/>
          </a:stretch>
        </p:blipFill>
        <p:spPr>
          <a:xfrm>
            <a:off x="428174" y="1556792"/>
            <a:ext cx="4343759" cy="2808312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483373" y="188640"/>
            <a:ext cx="4293967" cy="46166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dirty="0"/>
              <a:t>INHIBICION REVERSIBLE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449" y="1556792"/>
            <a:ext cx="3701999" cy="1943540"/>
          </a:xfrm>
          <a:prstGeom prst="rect">
            <a:avLst/>
          </a:prstGeom>
        </p:spPr>
      </p:pic>
      <p:grpSp>
        <p:nvGrpSpPr>
          <p:cNvPr id="7" name="Grupo 6"/>
          <p:cNvGrpSpPr/>
          <p:nvPr/>
        </p:nvGrpSpPr>
        <p:grpSpPr>
          <a:xfrm>
            <a:off x="4902449" y="3678083"/>
            <a:ext cx="3749782" cy="2831537"/>
            <a:chOff x="4490325" y="3045735"/>
            <a:chExt cx="3749782" cy="2831537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 rotWithShape="1">
            <a:blip r:embed="rId4"/>
            <a:srcRect l="69166" t="12202" b="28759"/>
            <a:stretch/>
          </p:blipFill>
          <p:spPr>
            <a:xfrm>
              <a:off x="4490325" y="3045735"/>
              <a:ext cx="3749782" cy="2831537"/>
            </a:xfrm>
            <a:prstGeom prst="rect">
              <a:avLst/>
            </a:prstGeom>
          </p:spPr>
        </p:pic>
        <p:sp>
          <p:nvSpPr>
            <p:cNvPr id="9" name="CuadroTexto 8"/>
            <p:cNvSpPr txBox="1"/>
            <p:nvPr/>
          </p:nvSpPr>
          <p:spPr>
            <a:xfrm>
              <a:off x="4662448" y="5554758"/>
              <a:ext cx="683200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s-AR" sz="1400" b="1" dirty="0">
                  <a:solidFill>
                    <a:schemeClr val="bg1"/>
                  </a:solidFill>
                </a:rPr>
                <a:t>-1/Km</a:t>
              </a: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4825337" y="4454217"/>
              <a:ext cx="846707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s-AR" sz="1400" b="1" dirty="0">
                  <a:solidFill>
                    <a:schemeClr val="bg1"/>
                  </a:solidFill>
                </a:rPr>
                <a:t>1/</a:t>
              </a:r>
              <a:r>
                <a:rPr lang="es-AR" sz="1400" b="1" dirty="0" err="1">
                  <a:solidFill>
                    <a:schemeClr val="bg1"/>
                  </a:solidFill>
                </a:rPr>
                <a:t>Vmax</a:t>
              </a:r>
              <a:r>
                <a:rPr lang="es-AR" sz="1400" b="1" baseline="-25000" dirty="0" err="1">
                  <a:solidFill>
                    <a:schemeClr val="bg1"/>
                  </a:solidFill>
                </a:rPr>
                <a:t>i</a:t>
              </a:r>
              <a:endParaRPr lang="es-AR" sz="1400" b="1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11" name="Rectángulo 10"/>
            <p:cNvSpPr/>
            <p:nvPr/>
          </p:nvSpPr>
          <p:spPr>
            <a:xfrm>
              <a:off x="6329366" y="4608105"/>
              <a:ext cx="1832702" cy="87348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5670305" y="4984340"/>
              <a:ext cx="813043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s-AR" sz="1400" b="1" dirty="0">
                  <a:solidFill>
                    <a:schemeClr val="bg1"/>
                  </a:solidFill>
                </a:rPr>
                <a:t>1/</a:t>
              </a:r>
              <a:r>
                <a:rPr lang="es-AR" sz="1400" b="1" dirty="0" err="1">
                  <a:solidFill>
                    <a:schemeClr val="bg1"/>
                  </a:solidFill>
                </a:rPr>
                <a:t>Vmax</a:t>
              </a:r>
              <a:endParaRPr lang="es-AR" sz="14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 descr="Diagonal hacia arriba clara"/>
          <p:cNvSpPr>
            <a:spLocks noGrp="1" noChangeArrowheads="1"/>
          </p:cNvSpPr>
          <p:nvPr>
            <p:ph idx="1"/>
          </p:nvPr>
        </p:nvSpPr>
        <p:spPr>
          <a:xfrm>
            <a:off x="468313" y="928688"/>
            <a:ext cx="8229600" cy="5596656"/>
          </a:xfrm>
          <a:solidFill>
            <a:schemeClr val="bg1">
              <a:lumMod val="85000"/>
            </a:schemeClr>
          </a:solidFill>
          <a:ln>
            <a:solidFill>
              <a:srgbClr val="5A1AE8"/>
            </a:solidFill>
          </a:ln>
        </p:spPr>
        <p:txBody>
          <a:bodyPr>
            <a:normAutofit fontScale="85000" lnSpcReduction="20000"/>
          </a:bodyPr>
          <a:lstStyle/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/>
              <a:t>La/s sustancia/s sobre la/s cual/es actúa/n se denomina/n</a:t>
            </a:r>
          </a:p>
          <a:p>
            <a:pPr marL="109728" indent="0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s-ES" sz="2400" dirty="0"/>
              <a:t>SUSTRATO (S).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/>
              <a:t>SITIO DE UNION AL SUSTRATO (Sitio Activo)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dirty="0"/>
              <a:t>    Uniones no Covalentes: </a:t>
            </a:r>
            <a:r>
              <a:rPr lang="es-ES" sz="2400" b="1" dirty="0">
                <a:solidFill>
                  <a:srgbClr val="0000CC"/>
                </a:solidFill>
              </a:rPr>
              <a:t>Puente de hidrógeno                                                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b="1" dirty="0">
                <a:solidFill>
                  <a:srgbClr val="0000CC"/>
                </a:solidFill>
              </a:rPr>
              <a:t>                                         </a:t>
            </a:r>
            <a:r>
              <a:rPr lang="es-ES" sz="2400" b="1" dirty="0" err="1">
                <a:solidFill>
                  <a:srgbClr val="0000CC"/>
                </a:solidFill>
              </a:rPr>
              <a:t>Hidrofóbicas</a:t>
            </a:r>
            <a:r>
              <a:rPr lang="es-ES" sz="2400" b="1" dirty="0">
                <a:solidFill>
                  <a:srgbClr val="0000CC"/>
                </a:solidFill>
              </a:rPr>
              <a:t> 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b="1" dirty="0">
                <a:solidFill>
                  <a:srgbClr val="0000CC"/>
                </a:solidFill>
              </a:rPr>
              <a:t>                                         Electrostáticas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>
              <a:solidFill>
                <a:srgbClr val="0000CC"/>
              </a:solidFill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>
              <a:solidFill>
                <a:srgbClr val="0000CC"/>
              </a:solidFill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>
              <a:solidFill>
                <a:srgbClr val="0000CC"/>
              </a:solidFill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>
              <a:solidFill>
                <a:srgbClr val="0000CC"/>
              </a:solidFill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>
              <a:solidFill>
                <a:srgbClr val="0000CC"/>
              </a:solidFill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/>
              <a:t>ESPECIFICIDAD DE SUSTRATO. </a:t>
            </a:r>
            <a:r>
              <a:rPr lang="es-ES" sz="2400" dirty="0" err="1"/>
              <a:t>Estereoespecificidad</a:t>
            </a:r>
            <a:r>
              <a:rPr lang="es-ES" sz="2400" dirty="0"/>
              <a:t> y especificidad geométrica.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s-ES" sz="2400" dirty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/>
              <a:t>NECESITAN DE FACTORES NO ENZIMATICOS (</a:t>
            </a:r>
            <a:r>
              <a:rPr lang="es-ES" sz="2400" dirty="0" err="1"/>
              <a:t>cofactores</a:t>
            </a:r>
            <a:r>
              <a:rPr lang="es-ES" sz="2400" dirty="0"/>
              <a:t>): </a:t>
            </a:r>
            <a:r>
              <a:rPr lang="es-ES" sz="2400" b="1" dirty="0">
                <a:solidFill>
                  <a:srgbClr val="0000CC"/>
                </a:solidFill>
              </a:rPr>
              <a:t>inorgánicos</a:t>
            </a:r>
            <a:r>
              <a:rPr lang="es-ES" sz="2400" dirty="0"/>
              <a:t> (metales) u </a:t>
            </a:r>
            <a:r>
              <a:rPr lang="es-ES" sz="2400" b="1" dirty="0">
                <a:solidFill>
                  <a:srgbClr val="0000CC"/>
                </a:solidFill>
              </a:rPr>
              <a:t>orgánicos </a:t>
            </a:r>
            <a:r>
              <a:rPr lang="es-ES" sz="2400" dirty="0"/>
              <a:t>(Coenzimas)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/>
              <a:t>SON REGULABLES. </a:t>
            </a:r>
            <a:r>
              <a:rPr lang="es-ES" sz="2400" i="1" dirty="0">
                <a:solidFill>
                  <a:srgbClr val="0000CC"/>
                </a:solidFill>
              </a:rPr>
              <a:t>Las enzimas hacen que ocurra la reacción necesaria, en el lugar adecuado y en el momento preciso</a:t>
            </a:r>
            <a:r>
              <a:rPr lang="es-ES" sz="2400" dirty="0"/>
              <a:t>, por lo tanto, deben estar reguladas. Dicha regulación se da a 3 niveles: a nivel de su síntesis, de su actividad y de su degradación.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1414"/>
            <a:ext cx="8229600" cy="792163"/>
          </a:xfrm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>
                <a:solidFill>
                  <a:schemeClr val="accent6">
                    <a:lumMod val="50000"/>
                  </a:schemeClr>
                </a:solidFill>
              </a:rPr>
              <a:t>CARACTERISTICAS DE LAS ENZIMAS </a:t>
            </a:r>
          </a:p>
        </p:txBody>
      </p:sp>
      <p:grpSp>
        <p:nvGrpSpPr>
          <p:cNvPr id="4" name="Grupo 3"/>
          <p:cNvGrpSpPr/>
          <p:nvPr/>
        </p:nvGrpSpPr>
        <p:grpSpPr>
          <a:xfrm>
            <a:off x="1403648" y="2492896"/>
            <a:ext cx="2450804" cy="1225402"/>
            <a:chOff x="1403648" y="2492896"/>
            <a:chExt cx="2450804" cy="1225402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03648" y="2492896"/>
              <a:ext cx="2450804" cy="1225402"/>
            </a:xfrm>
            <a:prstGeom prst="rect">
              <a:avLst/>
            </a:prstGeom>
          </p:spPr>
        </p:pic>
        <p:sp>
          <p:nvSpPr>
            <p:cNvPr id="3" name="CuadroTexto 2"/>
            <p:cNvSpPr txBox="1"/>
            <p:nvPr/>
          </p:nvSpPr>
          <p:spPr>
            <a:xfrm>
              <a:off x="1835696" y="2920931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b="1" dirty="0" err="1"/>
                <a:t>Enz</a:t>
              </a:r>
              <a:endParaRPr lang="es-AR" b="1" dirty="0"/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3366066" y="2924944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b="1" dirty="0"/>
                <a:t>S</a:t>
              </a:r>
            </a:p>
          </p:txBody>
        </p:sp>
      </p:grpSp>
      <p:sp>
        <p:nvSpPr>
          <p:cNvPr id="5" name="Elipse 4"/>
          <p:cNvSpPr/>
          <p:nvPr/>
        </p:nvSpPr>
        <p:spPr>
          <a:xfrm>
            <a:off x="611560" y="4846356"/>
            <a:ext cx="8014345" cy="17509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Elipse 8"/>
          <p:cNvSpPr/>
          <p:nvPr/>
        </p:nvSpPr>
        <p:spPr>
          <a:xfrm>
            <a:off x="4499992" y="5733256"/>
            <a:ext cx="2088232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4067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7" name="Rectangle 9"/>
          <p:cNvSpPr>
            <a:spLocks noGrp="1" noChangeArrowheads="1"/>
          </p:cNvSpPr>
          <p:nvPr>
            <p:ph type="title"/>
          </p:nvPr>
        </p:nvSpPr>
        <p:spPr>
          <a:xfrm>
            <a:off x="502048" y="381002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>
                <a:solidFill>
                  <a:schemeClr val="bg1"/>
                </a:solidFill>
              </a:rPr>
              <a:t>REGULACION DE LAS REACCIONES CATALIZADAS POR ENZIMAS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1376401" y="2204243"/>
            <a:ext cx="6480894" cy="369332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b="1" dirty="0">
                <a:solidFill>
                  <a:srgbClr val="C00000"/>
                </a:solidFill>
              </a:rPr>
              <a:t>REGULACION DE LA ACTIVIDAD DE LAS ENZIMAS</a:t>
            </a: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79512" y="2851943"/>
            <a:ext cx="3600450" cy="1154113"/>
            <a:chOff x="385" y="1434"/>
            <a:chExt cx="2268" cy="727"/>
          </a:xfrm>
        </p:grpSpPr>
        <p:sp>
          <p:nvSpPr>
            <p:cNvPr id="55312" name="Line 14"/>
            <p:cNvSpPr>
              <a:spLocks noChangeShapeType="1"/>
            </p:cNvSpPr>
            <p:nvPr/>
          </p:nvSpPr>
          <p:spPr bwMode="auto">
            <a:xfrm flipH="1">
              <a:off x="2245" y="1434"/>
              <a:ext cx="408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3" name="Oval 15"/>
            <p:cNvSpPr>
              <a:spLocks noChangeArrowheads="1"/>
            </p:cNvSpPr>
            <p:nvPr/>
          </p:nvSpPr>
          <p:spPr bwMode="auto">
            <a:xfrm>
              <a:off x="385" y="1616"/>
              <a:ext cx="2041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 dirty="0"/>
                <a:t>REGULACION ALOSTERICA</a:t>
              </a:r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5292080" y="2851943"/>
            <a:ext cx="3600450" cy="1079500"/>
            <a:chOff x="3152" y="1480"/>
            <a:chExt cx="2268" cy="680"/>
          </a:xfrm>
        </p:grpSpPr>
        <p:sp>
          <p:nvSpPr>
            <p:cNvPr id="55310" name="Line 16"/>
            <p:cNvSpPr>
              <a:spLocks noChangeShapeType="1"/>
            </p:cNvSpPr>
            <p:nvPr/>
          </p:nvSpPr>
          <p:spPr bwMode="auto">
            <a:xfrm>
              <a:off x="3152" y="1480"/>
              <a:ext cx="272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1" name="Oval 17"/>
            <p:cNvSpPr>
              <a:spLocks noChangeArrowheads="1"/>
            </p:cNvSpPr>
            <p:nvPr/>
          </p:nvSpPr>
          <p:spPr bwMode="auto">
            <a:xfrm>
              <a:off x="3334" y="1570"/>
              <a:ext cx="2086" cy="59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REGULACION COVALENTE</a:t>
              </a:r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 rot="935070">
            <a:off x="4146498" y="3268494"/>
            <a:ext cx="3296807" cy="2447925"/>
            <a:chOff x="2971" y="1480"/>
            <a:chExt cx="2449" cy="1542"/>
          </a:xfrm>
        </p:grpSpPr>
        <p:sp>
          <p:nvSpPr>
            <p:cNvPr id="55306" name="Oval 19"/>
            <p:cNvSpPr>
              <a:spLocks noChangeArrowheads="1"/>
            </p:cNvSpPr>
            <p:nvPr/>
          </p:nvSpPr>
          <p:spPr bwMode="auto">
            <a:xfrm>
              <a:off x="3288" y="2387"/>
              <a:ext cx="2132" cy="63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REGULACION </a:t>
              </a:r>
            </a:p>
            <a:p>
              <a:pPr algn="ctr"/>
              <a:r>
                <a:rPr lang="es-ES" b="1"/>
                <a:t>POR PROTEOLISIS</a:t>
              </a:r>
            </a:p>
          </p:txBody>
        </p:sp>
        <p:sp>
          <p:nvSpPr>
            <p:cNvPr id="55307" name="Line 21"/>
            <p:cNvSpPr>
              <a:spLocks noChangeShapeType="1"/>
            </p:cNvSpPr>
            <p:nvPr/>
          </p:nvSpPr>
          <p:spPr bwMode="auto">
            <a:xfrm>
              <a:off x="2971" y="1480"/>
              <a:ext cx="408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8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29600" cy="785818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600">
                <a:solidFill>
                  <a:schemeClr val="bg1"/>
                </a:solidFill>
              </a:rPr>
              <a:t>ENZIMAS ALOSTERICAS</a:t>
            </a:r>
          </a:p>
        </p:txBody>
      </p:sp>
      <p:sp>
        <p:nvSpPr>
          <p:cNvPr id="48151" name="Text Box 11"/>
          <p:cNvSpPr txBox="1">
            <a:spLocks noChangeArrowheads="1"/>
          </p:cNvSpPr>
          <p:nvPr/>
        </p:nvSpPr>
        <p:spPr bwMode="auto">
          <a:xfrm>
            <a:off x="3143240" y="1353848"/>
            <a:ext cx="3024187" cy="406400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000" b="1" dirty="0">
                <a:solidFill>
                  <a:srgbClr val="C00000"/>
                </a:solidFill>
              </a:rPr>
              <a:t>ENZIMA</a:t>
            </a:r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-252535" y="1767656"/>
            <a:ext cx="9577064" cy="1157288"/>
            <a:chOff x="295" y="3246"/>
            <a:chExt cx="5125" cy="729"/>
          </a:xfrm>
        </p:grpSpPr>
        <p:sp>
          <p:nvSpPr>
            <p:cNvPr id="56337" name="Line 12"/>
            <p:cNvSpPr>
              <a:spLocks noChangeShapeType="1"/>
            </p:cNvSpPr>
            <p:nvPr/>
          </p:nvSpPr>
          <p:spPr bwMode="auto">
            <a:xfrm flipH="1">
              <a:off x="2025" y="3246"/>
              <a:ext cx="540" cy="22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38" name="Oval 13"/>
            <p:cNvSpPr>
              <a:spLocks noChangeArrowheads="1"/>
            </p:cNvSpPr>
            <p:nvPr/>
          </p:nvSpPr>
          <p:spPr bwMode="auto">
            <a:xfrm>
              <a:off x="295" y="3475"/>
              <a:ext cx="2177" cy="45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MODULADORES POSITIVOS</a:t>
              </a:r>
            </a:p>
          </p:txBody>
        </p:sp>
        <p:sp>
          <p:nvSpPr>
            <p:cNvPr id="56339" name="Line 14"/>
            <p:cNvSpPr>
              <a:spLocks noChangeShapeType="1"/>
            </p:cNvSpPr>
            <p:nvPr/>
          </p:nvSpPr>
          <p:spPr bwMode="auto">
            <a:xfrm>
              <a:off x="3424" y="3249"/>
              <a:ext cx="454" cy="27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40" name="Oval 15"/>
            <p:cNvSpPr>
              <a:spLocks noChangeArrowheads="1"/>
            </p:cNvSpPr>
            <p:nvPr/>
          </p:nvSpPr>
          <p:spPr bwMode="auto">
            <a:xfrm>
              <a:off x="3243" y="3521"/>
              <a:ext cx="2177" cy="45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MODULADORES NEGATIVOS</a:t>
              </a:r>
            </a:p>
          </p:txBody>
        </p:sp>
      </p:grpSp>
      <p:grpSp>
        <p:nvGrpSpPr>
          <p:cNvPr id="12" name="Group 27"/>
          <p:cNvGrpSpPr>
            <a:grpSpLocks/>
          </p:cNvGrpSpPr>
          <p:nvPr/>
        </p:nvGrpSpPr>
        <p:grpSpPr bwMode="auto">
          <a:xfrm>
            <a:off x="1332210" y="3572619"/>
            <a:ext cx="6516688" cy="873125"/>
            <a:chOff x="748" y="1207"/>
            <a:chExt cx="4105" cy="550"/>
          </a:xfrm>
        </p:grpSpPr>
        <p:grpSp>
          <p:nvGrpSpPr>
            <p:cNvPr id="13" name="Group 24"/>
            <p:cNvGrpSpPr>
              <a:grpSpLocks/>
            </p:cNvGrpSpPr>
            <p:nvPr/>
          </p:nvGrpSpPr>
          <p:grpSpPr bwMode="auto">
            <a:xfrm>
              <a:off x="748" y="1207"/>
              <a:ext cx="4105" cy="550"/>
              <a:chOff x="748" y="1207"/>
              <a:chExt cx="4105" cy="550"/>
            </a:xfrm>
          </p:grpSpPr>
          <p:pic>
            <p:nvPicPr>
              <p:cNvPr id="18" name="Picture 5" descr="sp3991"/>
              <p:cNvPicPr>
                <a:picLocks noChangeAspect="1" noChangeArrowheads="1"/>
              </p:cNvPicPr>
              <p:nvPr/>
            </p:nvPicPr>
            <p:blipFill>
              <a:blip r:embed="rId2">
                <a:lum bright="-14000" contrast="26000"/>
              </a:blip>
              <a:srcRect/>
              <a:stretch>
                <a:fillRect/>
              </a:stretch>
            </p:blipFill>
            <p:spPr bwMode="auto">
              <a:xfrm>
                <a:off x="748" y="1298"/>
                <a:ext cx="4105" cy="4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" name="Text Box 16"/>
              <p:cNvSpPr txBox="1">
                <a:spLocks noChangeArrowheads="1"/>
              </p:cNvSpPr>
              <p:nvPr/>
            </p:nvSpPr>
            <p:spPr bwMode="auto">
              <a:xfrm>
                <a:off x="884" y="1207"/>
                <a:ext cx="635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/>
                  <a:t>Enzima</a:t>
                </a:r>
              </a:p>
            </p:txBody>
          </p:sp>
          <p:sp>
            <p:nvSpPr>
              <p:cNvPr id="20" name="Text Box 17"/>
              <p:cNvSpPr txBox="1">
                <a:spLocks noChangeArrowheads="1"/>
              </p:cNvSpPr>
              <p:nvPr/>
            </p:nvSpPr>
            <p:spPr bwMode="auto">
              <a:xfrm>
                <a:off x="1927" y="1207"/>
                <a:ext cx="635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/>
                  <a:t>Enzima </a:t>
                </a:r>
              </a:p>
            </p:txBody>
          </p:sp>
          <p:sp>
            <p:nvSpPr>
              <p:cNvPr id="21" name="Text Box 18"/>
              <p:cNvSpPr txBox="1">
                <a:spLocks noChangeArrowheads="1"/>
              </p:cNvSpPr>
              <p:nvPr/>
            </p:nvSpPr>
            <p:spPr bwMode="auto">
              <a:xfrm>
                <a:off x="2925" y="1207"/>
                <a:ext cx="680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/>
                  <a:t>Enzima </a:t>
                </a:r>
              </a:p>
            </p:txBody>
          </p:sp>
          <p:sp>
            <p:nvSpPr>
              <p:cNvPr id="22" name="Text Box 19"/>
              <p:cNvSpPr txBox="1">
                <a:spLocks noChangeArrowheads="1"/>
              </p:cNvSpPr>
              <p:nvPr/>
            </p:nvSpPr>
            <p:spPr bwMode="auto">
              <a:xfrm>
                <a:off x="3923" y="1207"/>
                <a:ext cx="725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/>
                  <a:t>Enzima </a:t>
                </a:r>
              </a:p>
            </p:txBody>
          </p:sp>
        </p:grpSp>
        <p:sp>
          <p:nvSpPr>
            <p:cNvPr id="14" name="Oval 20"/>
            <p:cNvSpPr>
              <a:spLocks noChangeArrowheads="1"/>
            </p:cNvSpPr>
            <p:nvPr/>
          </p:nvSpPr>
          <p:spPr bwMode="auto">
            <a:xfrm>
              <a:off x="1066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1</a:t>
              </a:r>
            </a:p>
          </p:txBody>
        </p:sp>
        <p:sp>
          <p:nvSpPr>
            <p:cNvPr id="15" name="Oval 21"/>
            <p:cNvSpPr>
              <a:spLocks noChangeArrowheads="1"/>
            </p:cNvSpPr>
            <p:nvPr/>
          </p:nvSpPr>
          <p:spPr bwMode="auto">
            <a:xfrm>
              <a:off x="2064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2</a:t>
              </a:r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3061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3</a:t>
              </a:r>
            </a:p>
          </p:txBody>
        </p:sp>
        <p:sp>
          <p:nvSpPr>
            <p:cNvPr id="17" name="Oval 23"/>
            <p:cNvSpPr>
              <a:spLocks noChangeArrowheads="1"/>
            </p:cNvSpPr>
            <p:nvPr/>
          </p:nvSpPr>
          <p:spPr bwMode="auto">
            <a:xfrm>
              <a:off x="4150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4</a:t>
              </a:r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1979712" y="4445745"/>
            <a:ext cx="5797178" cy="783455"/>
            <a:chOff x="2051720" y="4445745"/>
            <a:chExt cx="5797178" cy="783455"/>
          </a:xfrm>
        </p:grpSpPr>
        <p:cxnSp>
          <p:nvCxnSpPr>
            <p:cNvPr id="5" name="Conector recto 4"/>
            <p:cNvCxnSpPr/>
            <p:nvPr/>
          </p:nvCxnSpPr>
          <p:spPr>
            <a:xfrm>
              <a:off x="7812360" y="4445745"/>
              <a:ext cx="0" cy="783455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cto 24"/>
            <p:cNvCxnSpPr/>
            <p:nvPr/>
          </p:nvCxnSpPr>
          <p:spPr>
            <a:xfrm flipH="1">
              <a:off x="2051720" y="5229200"/>
              <a:ext cx="5797178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cto 26"/>
            <p:cNvCxnSpPr/>
            <p:nvPr/>
          </p:nvCxnSpPr>
          <p:spPr>
            <a:xfrm>
              <a:off x="2051720" y="4445745"/>
              <a:ext cx="0" cy="783455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ipse 8"/>
          <p:cNvSpPr/>
          <p:nvPr/>
        </p:nvSpPr>
        <p:spPr>
          <a:xfrm>
            <a:off x="7523461" y="3939332"/>
            <a:ext cx="576931" cy="6417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Señal de prohibido 9"/>
          <p:cNvSpPr/>
          <p:nvPr/>
        </p:nvSpPr>
        <p:spPr>
          <a:xfrm>
            <a:off x="1691680" y="3852342"/>
            <a:ext cx="649288" cy="512762"/>
          </a:xfrm>
          <a:prstGeom prst="noSmoking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2" name="Franja diagonal 1"/>
          <p:cNvSpPr/>
          <p:nvPr/>
        </p:nvSpPr>
        <p:spPr>
          <a:xfrm>
            <a:off x="2843808" y="3924350"/>
            <a:ext cx="288057" cy="944810"/>
          </a:xfrm>
          <a:prstGeom prst="diagStrip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203873" y="3717082"/>
            <a:ext cx="4645025" cy="7286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/>
          <p:cNvGrpSpPr/>
          <p:nvPr/>
        </p:nvGrpSpPr>
        <p:grpSpPr>
          <a:xfrm>
            <a:off x="107504" y="836712"/>
            <a:ext cx="8852804" cy="5904656"/>
            <a:chOff x="107504" y="836712"/>
            <a:chExt cx="8852804" cy="5904656"/>
          </a:xfrm>
        </p:grpSpPr>
        <p:grpSp>
          <p:nvGrpSpPr>
            <p:cNvPr id="6" name="Grupo 5"/>
            <p:cNvGrpSpPr/>
            <p:nvPr/>
          </p:nvGrpSpPr>
          <p:grpSpPr>
            <a:xfrm>
              <a:off x="107504" y="836712"/>
              <a:ext cx="8852804" cy="5904656"/>
              <a:chOff x="107504" y="836712"/>
              <a:chExt cx="8852804" cy="5904656"/>
            </a:xfrm>
          </p:grpSpPr>
          <p:pic>
            <p:nvPicPr>
              <p:cNvPr id="2" name="38 Imagen" descr="clip_image192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9512" y="836712"/>
                <a:ext cx="8780796" cy="5904656"/>
              </a:xfrm>
              <a:prstGeom prst="rect">
                <a:avLst/>
              </a:prstGeom>
            </p:spPr>
          </p:pic>
          <p:sp>
            <p:nvSpPr>
              <p:cNvPr id="4" name="CuadroTexto 3"/>
              <p:cNvSpPr txBox="1"/>
              <p:nvPr/>
            </p:nvSpPr>
            <p:spPr>
              <a:xfrm>
                <a:off x="107504" y="2484185"/>
                <a:ext cx="1152128" cy="584775"/>
              </a:xfrm>
              <a:prstGeom prst="rect">
                <a:avLst/>
              </a:prstGeom>
              <a:solidFill>
                <a:srgbClr val="00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1600" b="1" dirty="0"/>
                  <a:t>Sitio </a:t>
                </a:r>
                <a:r>
                  <a:rPr lang="es-AR" sz="1600" b="1" dirty="0" err="1"/>
                  <a:t>alostérico</a:t>
                </a:r>
                <a:endParaRPr lang="es-AR" sz="1600" b="1" dirty="0"/>
              </a:p>
            </p:txBody>
          </p:sp>
          <p:sp>
            <p:nvSpPr>
              <p:cNvPr id="5" name="CuadroTexto 4"/>
              <p:cNvSpPr txBox="1"/>
              <p:nvPr/>
            </p:nvSpPr>
            <p:spPr>
              <a:xfrm>
                <a:off x="1835696" y="3492297"/>
                <a:ext cx="1152128" cy="584775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1600" b="1" dirty="0"/>
                  <a:t>Sitio catalítico</a:t>
                </a:r>
              </a:p>
            </p:txBody>
          </p:sp>
        </p:grpSp>
        <p:sp>
          <p:nvSpPr>
            <p:cNvPr id="9" name="Rectángulo 8"/>
            <p:cNvSpPr/>
            <p:nvPr/>
          </p:nvSpPr>
          <p:spPr>
            <a:xfrm>
              <a:off x="4569910" y="5301208"/>
              <a:ext cx="3818514" cy="1368152"/>
            </a:xfrm>
            <a:prstGeom prst="rect">
              <a:avLst/>
            </a:prstGeom>
            <a:solidFill>
              <a:srgbClr val="F9F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</p:grp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539552" y="214290"/>
            <a:ext cx="8229600" cy="622422"/>
          </a:xfrm>
          <a:prstGeom prst="rect">
            <a:avLst/>
          </a:prstGeo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 fontAlgn="auto">
              <a:spcAft>
                <a:spcPts val="0"/>
              </a:spcAft>
              <a:defRPr/>
            </a:pPr>
            <a:r>
              <a:rPr lang="es-ES" sz="3600" dirty="0">
                <a:solidFill>
                  <a:schemeClr val="tx1"/>
                </a:solidFill>
              </a:rPr>
              <a:t>ENZIMAS ALOSTERICAS</a:t>
            </a:r>
          </a:p>
        </p:txBody>
      </p:sp>
      <p:sp>
        <p:nvSpPr>
          <p:cNvPr id="7" name="Elipse 6"/>
          <p:cNvSpPr/>
          <p:nvPr/>
        </p:nvSpPr>
        <p:spPr>
          <a:xfrm>
            <a:off x="2412116" y="1330600"/>
            <a:ext cx="1849883" cy="5142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Elipse 7"/>
          <p:cNvSpPr/>
          <p:nvPr/>
        </p:nvSpPr>
        <p:spPr>
          <a:xfrm>
            <a:off x="2720027" y="4185270"/>
            <a:ext cx="1849883" cy="5142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6763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8"/>
          <p:cNvSpPr txBox="1">
            <a:spLocks noChangeArrowheads="1"/>
          </p:cNvSpPr>
          <p:nvPr/>
        </p:nvSpPr>
        <p:spPr bwMode="auto">
          <a:xfrm>
            <a:off x="971550" y="98107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357188" y="260350"/>
            <a:ext cx="8572500" cy="1076325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/>
              <a:t>PROPIEDADES DE LAS ENZIMAS ALOSTERICAS</a:t>
            </a:r>
          </a:p>
        </p:txBody>
      </p:sp>
      <p:sp>
        <p:nvSpPr>
          <p:cNvPr id="37899" name="Rectangle 11"/>
          <p:cNvSpPr>
            <a:spLocks noGrp="1" noChangeArrowheads="1"/>
          </p:cNvSpPr>
          <p:nvPr>
            <p:ph idx="1"/>
          </p:nvPr>
        </p:nvSpPr>
        <p:spPr>
          <a:xfrm>
            <a:off x="457200" y="1481138"/>
            <a:ext cx="8229600" cy="5116214"/>
          </a:xfrm>
          <a:solidFill>
            <a:schemeClr val="bg1">
              <a:lumMod val="85000"/>
            </a:schemeClr>
          </a:solidFill>
        </p:spPr>
        <p:txBody>
          <a:bodyPr>
            <a:normAutofit fontScale="85000" lnSpcReduction="10000"/>
          </a:bodyPr>
          <a:lstStyle/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2400" b="1" dirty="0"/>
          </a:p>
          <a:p>
            <a:pPr marL="365760" indent="-256032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/>
              <a:t>Poseen un sitio de unión a un metabolito regulador o modulador (</a:t>
            </a:r>
            <a:r>
              <a:rPr lang="es-ES" sz="2400" b="1" dirty="0">
                <a:highlight>
                  <a:srgbClr val="FFFF00"/>
                </a:highlight>
              </a:rPr>
              <a:t>sitio </a:t>
            </a:r>
            <a:r>
              <a:rPr lang="es-ES" sz="2400" b="1" dirty="0" err="1">
                <a:highlight>
                  <a:srgbClr val="FFFF00"/>
                </a:highlight>
              </a:rPr>
              <a:t>alostérico</a:t>
            </a:r>
            <a:r>
              <a:rPr lang="es-ES" sz="2400" b="1" dirty="0"/>
              <a:t>).</a:t>
            </a:r>
          </a:p>
          <a:p>
            <a:pPr marL="365760" indent="-256032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/>
              <a:t>La unión del modulador a la enzima es de carácter </a:t>
            </a:r>
            <a:r>
              <a:rPr lang="es-ES" sz="2400" b="1" dirty="0">
                <a:highlight>
                  <a:srgbClr val="FFFF00"/>
                </a:highlight>
              </a:rPr>
              <a:t>reversible</a:t>
            </a:r>
            <a:r>
              <a:rPr lang="es-ES" sz="2400" b="1" dirty="0"/>
              <a:t> y </a:t>
            </a:r>
            <a:r>
              <a:rPr lang="es-ES" sz="2400" b="1" dirty="0">
                <a:highlight>
                  <a:srgbClr val="FFFF00"/>
                </a:highlight>
              </a:rPr>
              <a:t>no covalente</a:t>
            </a:r>
            <a:r>
              <a:rPr lang="es-ES" sz="2400" b="1" dirty="0"/>
              <a:t>.</a:t>
            </a:r>
          </a:p>
          <a:p>
            <a:pPr marL="365760" indent="-256032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/>
              <a:t>Son </a:t>
            </a:r>
            <a:r>
              <a:rPr lang="es-ES" sz="2400" b="1" dirty="0" err="1">
                <a:highlight>
                  <a:srgbClr val="FFFF00"/>
                </a:highlight>
              </a:rPr>
              <a:t>homotrópicas</a:t>
            </a:r>
            <a:r>
              <a:rPr lang="es-ES" sz="2400" b="1" dirty="0">
                <a:highlight>
                  <a:srgbClr val="FFFF00"/>
                </a:highlight>
              </a:rPr>
              <a:t> </a:t>
            </a:r>
            <a:r>
              <a:rPr lang="es-ES" sz="2400" b="1" dirty="0"/>
              <a:t>o </a:t>
            </a:r>
            <a:r>
              <a:rPr lang="es-ES" sz="2400" b="1" dirty="0" err="1">
                <a:highlight>
                  <a:srgbClr val="FFFF00"/>
                </a:highlight>
              </a:rPr>
              <a:t>heterotrópicas</a:t>
            </a:r>
            <a:r>
              <a:rPr lang="es-ES" sz="2400" b="1" dirty="0"/>
              <a:t>.</a:t>
            </a:r>
          </a:p>
          <a:p>
            <a:pPr marL="365760" indent="-256032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/>
              <a:t>En general poseen dos o más sitios reguladores.</a:t>
            </a:r>
          </a:p>
          <a:p>
            <a:pPr marL="365760" indent="-256032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/>
              <a:t>La mayoría posee dos o más cadenas </a:t>
            </a:r>
            <a:r>
              <a:rPr lang="es-ES" sz="2400" b="1" dirty="0" err="1"/>
              <a:t>polipeptídicas</a:t>
            </a:r>
            <a:r>
              <a:rPr lang="es-ES" sz="2400" b="1" dirty="0"/>
              <a:t> o subunidades.</a:t>
            </a:r>
          </a:p>
          <a:p>
            <a:pPr marL="365760" indent="-256032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/>
              <a:t>En general tienen un </a:t>
            </a:r>
            <a:r>
              <a:rPr lang="es-ES" sz="2400" b="1" dirty="0">
                <a:highlight>
                  <a:srgbClr val="FFFF00"/>
                </a:highlight>
              </a:rPr>
              <a:t>comportamiento cinético sigmoideo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7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7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7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7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7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9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5814</TotalTime>
  <Words>871</Words>
  <Application>Microsoft Office PowerPoint</Application>
  <PresentationFormat>Presentación en pantalla (4:3)</PresentationFormat>
  <Paragraphs>217</Paragraphs>
  <Slides>23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3" baseType="lpstr">
      <vt:lpstr>Arial</vt:lpstr>
      <vt:lpstr>Arial Rounded MT Bold</vt:lpstr>
      <vt:lpstr>Lucida Sans Unicode</vt:lpstr>
      <vt:lpstr>Times New Roman</vt:lpstr>
      <vt:lpstr>Verdana</vt:lpstr>
      <vt:lpstr>Wingdings</vt:lpstr>
      <vt:lpstr>Wingdings 2</vt:lpstr>
      <vt:lpstr>Wingdings 3</vt:lpstr>
      <vt:lpstr>Concurrencia</vt:lpstr>
      <vt:lpstr>Document</vt:lpstr>
      <vt:lpstr>BOLILLA 1</vt:lpstr>
      <vt:lpstr>INHIBICION ENZIMATICA</vt:lpstr>
      <vt:lpstr>Inhibidor competitivo</vt:lpstr>
      <vt:lpstr>Presentación de PowerPoint</vt:lpstr>
      <vt:lpstr>CARACTERISTICAS DE LAS ENZIMAS </vt:lpstr>
      <vt:lpstr>REGULACION DE LAS REACCIONES CATALIZADAS POR ENZIMAS</vt:lpstr>
      <vt:lpstr>ENZIMAS ALOSTERICAS</vt:lpstr>
      <vt:lpstr>Presentación de PowerPoint</vt:lpstr>
      <vt:lpstr>Presentación de PowerPoint</vt:lpstr>
      <vt:lpstr>CINETICA DE UNA ENZIMA ALOSTERICA Curva Sigmoidea</vt:lpstr>
      <vt:lpstr>COOPERATIVIDAD</vt:lpstr>
      <vt:lpstr>Presentación de PowerPoint</vt:lpstr>
      <vt:lpstr>Regulación allostérica</vt:lpstr>
      <vt:lpstr>EJEMPLOS DE ENZIMAS ALOSTERICAS</vt:lpstr>
      <vt:lpstr>REGULACION POR MODIFICACION COVALENTE</vt:lpstr>
      <vt:lpstr>Ejemplo de regulación covalente</vt:lpstr>
      <vt:lpstr>REGULACION POR PROTEOLISIS</vt:lpstr>
      <vt:lpstr>ISOENZIMAS</vt:lpstr>
      <vt:lpstr>Presentación de PowerPoint</vt:lpstr>
      <vt:lpstr>Dos isoenzimas presentan en general diferentes valores de Km y Vmáx. Ej. Hexoquinasa y Glucoquinasa</vt:lpstr>
      <vt:lpstr>Presentación de PowerPoint</vt:lpstr>
      <vt:lpstr>Lactato deshidrogenasa (LDH)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ENZIMAS</dc:title>
  <dc:creator>Irma</dc:creator>
  <cp:lastModifiedBy>Ana Anzulovich</cp:lastModifiedBy>
  <cp:revision>299</cp:revision>
  <dcterms:created xsi:type="dcterms:W3CDTF">2007-06-08T23:09:50Z</dcterms:created>
  <dcterms:modified xsi:type="dcterms:W3CDTF">2018-03-14T20:27:17Z</dcterms:modified>
</cp:coreProperties>
</file>